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753600" cy="7315200"/>
  <p:notesSz cx="6858000" cy="9144000"/>
  <p:embeddedFontLst>
    <p:embeddedFont>
      <p:font typeface="Poppins Bold" charset="1" panose="02000000000000000000"/>
      <p:regular r:id="rId32"/>
    </p:embeddedFont>
    <p:embeddedFont>
      <p:font typeface="Poppins Medium" charset="1" panose="02000000000000000000"/>
      <p:regular r:id="rId33"/>
    </p:embeddedFont>
    <p:embeddedFont>
      <p:font typeface="DM Sans Bold" charset="1" panose="00000000000000000000"/>
      <p:regular r:id="rId34"/>
    </p:embeddedFont>
    <p:embeddedFont>
      <p:font typeface="Poppins Medium Bold" charset="1" panose="02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slide4.xml" Type="http://schemas.openxmlformats.org/officeDocument/2006/relationships/slide"/><Relationship Id="rId4" Target="slide10.xml" Type="http://schemas.openxmlformats.org/officeDocument/2006/relationships/slide"/><Relationship Id="rId5" Target="slide20.xml" Type="http://schemas.openxmlformats.org/officeDocument/2006/relationships/slide"/><Relationship Id="rId6" Target="slide26.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PressToCode/Praktisi-Mengajar---Pemrograman-Lanjut-2024" TargetMode="External" Type="http://schemas.openxmlformats.org/officeDocument/2006/relationships/hyperlink"/><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254"/>
        </a:solidFill>
      </p:bgPr>
    </p:bg>
    <p:spTree>
      <p:nvGrpSpPr>
        <p:cNvPr id="1" name=""/>
        <p:cNvGrpSpPr/>
        <p:nvPr/>
      </p:nvGrpSpPr>
      <p:grpSpPr>
        <a:xfrm>
          <a:off x="0" y="0"/>
          <a:ext cx="0" cy="0"/>
          <a:chOff x="0" y="0"/>
          <a:chExt cx="0" cy="0"/>
        </a:xfrm>
      </p:grpSpPr>
      <p:grpSp>
        <p:nvGrpSpPr>
          <p:cNvPr name="Group 2" id="2"/>
          <p:cNvGrpSpPr/>
          <p:nvPr/>
        </p:nvGrpSpPr>
        <p:grpSpPr>
          <a:xfrm rot="0">
            <a:off x="-1952353" y="-1555829"/>
            <a:ext cx="4921156" cy="7610425"/>
            <a:chOff x="0" y="0"/>
            <a:chExt cx="6561541" cy="10147234"/>
          </a:xfrm>
        </p:grpSpPr>
        <p:sp>
          <p:nvSpPr>
            <p:cNvPr name="Freeform 3" id="3"/>
            <p:cNvSpPr/>
            <p:nvPr/>
          </p:nvSpPr>
          <p:spPr>
            <a:xfrm flipH="false" flipV="false" rot="0">
              <a:off x="0" y="5755305"/>
              <a:ext cx="6561541" cy="4391929"/>
            </a:xfrm>
            <a:custGeom>
              <a:avLst/>
              <a:gdLst/>
              <a:ahLst/>
              <a:cxnLst/>
              <a:rect r="r" b="b" t="t" l="l"/>
              <a:pathLst>
                <a:path h="4391929" w="6561541">
                  <a:moveTo>
                    <a:pt x="0" y="0"/>
                  </a:moveTo>
                  <a:lnTo>
                    <a:pt x="6561541" y="0"/>
                  </a:lnTo>
                  <a:lnTo>
                    <a:pt x="6561541" y="4391929"/>
                  </a:lnTo>
                  <a:lnTo>
                    <a:pt x="0" y="4391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69401" y="0"/>
              <a:ext cx="2422738" cy="5125024"/>
            </a:xfrm>
            <a:custGeom>
              <a:avLst/>
              <a:gdLst/>
              <a:ahLst/>
              <a:cxnLst/>
              <a:rect r="r" b="b" t="t" l="l"/>
              <a:pathLst>
                <a:path h="5125024" w="2422738">
                  <a:moveTo>
                    <a:pt x="0" y="0"/>
                  </a:moveTo>
                  <a:lnTo>
                    <a:pt x="2422739" y="0"/>
                  </a:lnTo>
                  <a:lnTo>
                    <a:pt x="2422739" y="5125024"/>
                  </a:lnTo>
                  <a:lnTo>
                    <a:pt x="0" y="5125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3388191" y="2249383"/>
            <a:ext cx="5899579" cy="2816433"/>
            <a:chOff x="0" y="0"/>
            <a:chExt cx="7866105" cy="3755244"/>
          </a:xfrm>
        </p:grpSpPr>
        <p:sp>
          <p:nvSpPr>
            <p:cNvPr name="TextBox 6" id="6"/>
            <p:cNvSpPr txBox="true"/>
            <p:nvPr/>
          </p:nvSpPr>
          <p:spPr>
            <a:xfrm rot="0">
              <a:off x="0" y="66675"/>
              <a:ext cx="7866105" cy="2652818"/>
            </a:xfrm>
            <a:prstGeom prst="rect">
              <a:avLst/>
            </a:prstGeom>
          </p:spPr>
          <p:txBody>
            <a:bodyPr anchor="t" rtlCol="false" tIns="0" lIns="0" bIns="0" rIns="0">
              <a:spAutoFit/>
            </a:bodyPr>
            <a:lstStyle/>
            <a:p>
              <a:pPr algn="l">
                <a:lnSpc>
                  <a:spcPts val="7700"/>
                </a:lnSpc>
              </a:pPr>
              <a:r>
                <a:rPr lang="en-US" sz="7000">
                  <a:solidFill>
                    <a:srgbClr val="FDF9DE"/>
                  </a:solidFill>
                  <a:latin typeface="Poppins Bold Bold Italics"/>
                </a:rPr>
                <a:t>Filkom Tour &amp; Travel</a:t>
              </a:r>
            </a:p>
          </p:txBody>
        </p:sp>
        <p:sp>
          <p:nvSpPr>
            <p:cNvPr name="TextBox 7" id="7"/>
            <p:cNvSpPr txBox="true"/>
            <p:nvPr/>
          </p:nvSpPr>
          <p:spPr>
            <a:xfrm rot="0">
              <a:off x="0" y="3054839"/>
              <a:ext cx="7866105" cy="700405"/>
            </a:xfrm>
            <a:prstGeom prst="rect">
              <a:avLst/>
            </a:prstGeom>
          </p:spPr>
          <p:txBody>
            <a:bodyPr anchor="t" rtlCol="false" tIns="0" lIns="0" bIns="0" rIns="0">
              <a:spAutoFit/>
            </a:bodyPr>
            <a:lstStyle/>
            <a:p>
              <a:pPr algn="l">
                <a:lnSpc>
                  <a:spcPts val="2039"/>
                </a:lnSpc>
              </a:pPr>
              <a:r>
                <a:rPr lang="en-US" sz="1700">
                  <a:solidFill>
                    <a:srgbClr val="FDF9DE"/>
                  </a:solidFill>
                  <a:latin typeface="Poppins Medium Italics"/>
                </a:rPr>
                <a:t>Management App</a:t>
              </a:r>
            </a:p>
            <a:p>
              <a:pPr algn="l">
                <a:lnSpc>
                  <a:spcPts val="2039"/>
                </a:lnSpc>
              </a:pPr>
              <a:r>
                <a:rPr lang="en-US" sz="1700">
                  <a:solidFill>
                    <a:srgbClr val="FDF9DE"/>
                  </a:solidFill>
                  <a:latin typeface="Poppins Medium Italics"/>
                </a:rPr>
                <a:t>by Muhammad Olfat Faiz</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42254"/>
        </a:solidFill>
      </p:bgPr>
    </p:bg>
    <p:spTree>
      <p:nvGrpSpPr>
        <p:cNvPr id="1" name=""/>
        <p:cNvGrpSpPr/>
        <p:nvPr/>
      </p:nvGrpSpPr>
      <p:grpSpPr>
        <a:xfrm>
          <a:off x="0" y="0"/>
          <a:ext cx="0" cy="0"/>
          <a:chOff x="0" y="0"/>
          <a:chExt cx="0" cy="0"/>
        </a:xfrm>
      </p:grpSpPr>
      <p:grpSp>
        <p:nvGrpSpPr>
          <p:cNvPr name="Group 2" id="2"/>
          <p:cNvGrpSpPr/>
          <p:nvPr/>
        </p:nvGrpSpPr>
        <p:grpSpPr>
          <a:xfrm rot="0">
            <a:off x="5335390" y="2554740"/>
            <a:ext cx="3686690" cy="2205720"/>
            <a:chOff x="0" y="0"/>
            <a:chExt cx="4915586" cy="2940960"/>
          </a:xfrm>
        </p:grpSpPr>
        <p:sp>
          <p:nvSpPr>
            <p:cNvPr name="TextBox 3" id="3"/>
            <p:cNvSpPr txBox="true"/>
            <p:nvPr/>
          </p:nvSpPr>
          <p:spPr>
            <a:xfrm rot="0">
              <a:off x="0" y="0"/>
              <a:ext cx="4915586" cy="1828800"/>
            </a:xfrm>
            <a:prstGeom prst="rect">
              <a:avLst/>
            </a:prstGeom>
          </p:spPr>
          <p:txBody>
            <a:bodyPr anchor="t" rtlCol="false" tIns="0" lIns="0" bIns="0" rIns="0">
              <a:spAutoFit/>
            </a:bodyPr>
            <a:lstStyle/>
            <a:p>
              <a:pPr algn="l">
                <a:lnSpc>
                  <a:spcPts val="5400"/>
                </a:lnSpc>
              </a:pPr>
              <a:r>
                <a:rPr lang="en-US" sz="4500">
                  <a:solidFill>
                    <a:srgbClr val="FDF9DE"/>
                  </a:solidFill>
                  <a:latin typeface="Poppins Bold Bold Italics"/>
                </a:rPr>
                <a:t>Cara Kerja Program</a:t>
              </a:r>
            </a:p>
          </p:txBody>
        </p:sp>
        <p:sp>
          <p:nvSpPr>
            <p:cNvPr name="TextBox 4" id="4"/>
            <p:cNvSpPr txBox="true"/>
            <p:nvPr/>
          </p:nvSpPr>
          <p:spPr>
            <a:xfrm rot="0">
              <a:off x="0" y="2297070"/>
              <a:ext cx="4915586" cy="643890"/>
            </a:xfrm>
            <a:prstGeom prst="rect">
              <a:avLst/>
            </a:prstGeom>
          </p:spPr>
          <p:txBody>
            <a:bodyPr anchor="t" rtlCol="false" tIns="0" lIns="0" bIns="0" rIns="0">
              <a:spAutoFit/>
            </a:bodyPr>
            <a:lstStyle/>
            <a:p>
              <a:pPr algn="l">
                <a:lnSpc>
                  <a:spcPts val="1950"/>
                </a:lnSpc>
              </a:pPr>
              <a:r>
                <a:rPr lang="en-US" sz="1500">
                  <a:solidFill>
                    <a:srgbClr val="FDF9DE"/>
                  </a:solidFill>
                  <a:latin typeface="Poppins Medium Italics"/>
                </a:rPr>
                <a:t>Fitur &amp; Implementasi Materi dalam Aplikasi Filkom Tour &amp; Travel</a:t>
              </a:r>
            </a:p>
          </p:txBody>
        </p:sp>
      </p:grpSp>
      <p:grpSp>
        <p:nvGrpSpPr>
          <p:cNvPr name="Group 5" id="5"/>
          <p:cNvGrpSpPr/>
          <p:nvPr/>
        </p:nvGrpSpPr>
        <p:grpSpPr>
          <a:xfrm rot="0">
            <a:off x="600413" y="2089920"/>
            <a:ext cx="4276387" cy="3465467"/>
            <a:chOff x="0" y="0"/>
            <a:chExt cx="5701849" cy="4620623"/>
          </a:xfrm>
        </p:grpSpPr>
        <p:sp>
          <p:nvSpPr>
            <p:cNvPr name="Freeform 6" id="6"/>
            <p:cNvSpPr/>
            <p:nvPr/>
          </p:nvSpPr>
          <p:spPr>
            <a:xfrm flipH="false" flipV="false" rot="0">
              <a:off x="0" y="0"/>
              <a:ext cx="5701849" cy="4620623"/>
            </a:xfrm>
            <a:custGeom>
              <a:avLst/>
              <a:gdLst/>
              <a:ahLst/>
              <a:cxnLst/>
              <a:rect r="r" b="b" t="t" l="l"/>
              <a:pathLst>
                <a:path h="4620623" w="5701849">
                  <a:moveTo>
                    <a:pt x="0" y="0"/>
                  </a:moveTo>
                  <a:lnTo>
                    <a:pt x="5701849" y="0"/>
                  </a:lnTo>
                  <a:lnTo>
                    <a:pt x="5701849" y="4620623"/>
                  </a:lnTo>
                  <a:lnTo>
                    <a:pt x="0" y="462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03290" y="0"/>
              <a:ext cx="1606885" cy="1525080"/>
            </a:xfrm>
            <a:custGeom>
              <a:avLst/>
              <a:gdLst/>
              <a:ahLst/>
              <a:cxnLst/>
              <a:rect r="r" b="b" t="t" l="l"/>
              <a:pathLst>
                <a:path h="1525080" w="1606885">
                  <a:moveTo>
                    <a:pt x="0" y="0"/>
                  </a:moveTo>
                  <a:lnTo>
                    <a:pt x="1606885" y="0"/>
                  </a:lnTo>
                  <a:lnTo>
                    <a:pt x="1606885" y="1525080"/>
                  </a:lnTo>
                  <a:lnTo>
                    <a:pt x="0" y="1525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p:cSld>
    <p:bg>
      <p:bgPr>
        <a:solidFill>
          <a:srgbClr val="F3BD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351136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Login Form</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Autentikasi Login:</a:t>
            </a:r>
          </a:p>
        </p:txBody>
      </p:sp>
      <p:sp>
        <p:nvSpPr>
          <p:cNvPr name="TextBox 4" id="4"/>
          <p:cNvSpPr txBox="true"/>
          <p:nvPr/>
        </p:nvSpPr>
        <p:spPr>
          <a:xfrm rot="0">
            <a:off x="1053830" y="2464810"/>
            <a:ext cx="6624323" cy="39624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Fungsi Login mengimplementasikan </a:t>
            </a:r>
            <a:r>
              <a:rPr lang="en-US" sz="1500">
                <a:solidFill>
                  <a:srgbClr val="242254"/>
                </a:solidFill>
                <a:latin typeface="Poppins Medium Bold"/>
              </a:rPr>
              <a:t>Java Generic</a:t>
            </a:r>
            <a:r>
              <a:rPr lang="en-US" sz="1500">
                <a:solidFill>
                  <a:srgbClr val="242254"/>
                </a:solidFill>
                <a:latin typeface="Poppins Medium"/>
              </a:rPr>
              <a:t> dan </a:t>
            </a:r>
            <a:r>
              <a:rPr lang="en-US" sz="1500">
                <a:solidFill>
                  <a:srgbClr val="242254"/>
                </a:solidFill>
                <a:latin typeface="Poppins Medium Bold"/>
              </a:rPr>
              <a:t>Java Collection</a:t>
            </a:r>
            <a:r>
              <a:rPr lang="en-US" sz="1500">
                <a:solidFill>
                  <a:srgbClr val="242254"/>
                </a:solidFill>
                <a:latin typeface="Poppins Medium"/>
              </a:rPr>
              <a:t> dengan tambahan Java Database Connectivity (JDBC).</a:t>
            </a:r>
          </a:p>
          <a:p>
            <a:pPr algn="l">
              <a:lnSpc>
                <a:spcPts val="1950"/>
              </a:lnSpc>
            </a:pPr>
          </a:p>
          <a:p>
            <a:pPr algn="l">
              <a:lnSpc>
                <a:spcPts val="1950"/>
              </a:lnSpc>
            </a:pPr>
            <a:r>
              <a:rPr lang="en-US" sz="1500">
                <a:solidFill>
                  <a:srgbClr val="242254"/>
                </a:solidFill>
                <a:latin typeface="Poppins Medium Italics"/>
              </a:rPr>
              <a:t>Pertama, User menginput username dan password, kemudian memencet tombol login. </a:t>
            </a:r>
          </a:p>
          <a:p>
            <a:pPr algn="l">
              <a:lnSpc>
                <a:spcPts val="1950"/>
              </a:lnSpc>
            </a:pPr>
          </a:p>
          <a:p>
            <a:pPr algn="l">
              <a:lnSpc>
                <a:spcPts val="1950"/>
              </a:lnSpc>
            </a:pPr>
            <a:r>
              <a:rPr lang="en-US" sz="1500">
                <a:solidFill>
                  <a:srgbClr val="242254"/>
                </a:solidFill>
                <a:latin typeface="Poppins Medium Italics"/>
              </a:rPr>
              <a:t>Tombol login akan menjalankan method yang akan mengecek username dan password dengan mencocokkan data dari HashMap parameter &lt;String, String&gt;. HashMap menyimpan pasangan username dan password dimana jika user memasukkan username (key) yang sesuai, akan dicek juga dengan password (value) yang sesuai dengan username tersebut.</a:t>
            </a:r>
          </a:p>
          <a:p>
            <a:pPr algn="l">
              <a:lnSpc>
                <a:spcPts val="1950"/>
              </a:lnSpc>
            </a:pPr>
          </a:p>
          <a:p>
            <a:pPr algn="l">
              <a:lnSpc>
                <a:spcPts val="1950"/>
              </a:lnSpc>
            </a:pPr>
            <a:r>
              <a:rPr lang="en-US" sz="1500">
                <a:solidFill>
                  <a:srgbClr val="242254"/>
                </a:solidFill>
                <a:latin typeface="Poppins Medium Italics"/>
              </a:rPr>
              <a:t>Alternatifnya, method tersebut juga akan mencoba koneksi ke database yang telah ditentukan dan mengecek apabila data yang diinput tersedia dan dicocokkan dari database.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351136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Login Form</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Show/Hide Password:</a:t>
            </a:r>
          </a:p>
        </p:txBody>
      </p:sp>
      <p:sp>
        <p:nvSpPr>
          <p:cNvPr name="TextBox 4" id="4"/>
          <p:cNvSpPr txBox="true"/>
          <p:nvPr/>
        </p:nvSpPr>
        <p:spPr>
          <a:xfrm rot="0">
            <a:off x="1053830" y="2476500"/>
            <a:ext cx="662432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Show/Hide Password diimplementasikan dengan mencantumkan mouseListener sehingga apabila ikon mata dipencet akan menjalankan sebuah method yang akan mengubah ikon menggunakan .setIcon() dan mengganti tampilan field Password menggunakan .setEchoChar()</a:t>
            </a:r>
          </a:p>
        </p:txBody>
      </p:sp>
      <p:sp>
        <p:nvSpPr>
          <p:cNvPr name="TextBox 5" id="5"/>
          <p:cNvSpPr txBox="true"/>
          <p:nvPr/>
        </p:nvSpPr>
        <p:spPr>
          <a:xfrm rot="0">
            <a:off x="731520" y="3949596"/>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“Remember Me”:</a:t>
            </a:r>
          </a:p>
        </p:txBody>
      </p:sp>
      <p:sp>
        <p:nvSpPr>
          <p:cNvPr name="TextBox 6" id="6"/>
          <p:cNvSpPr txBox="true"/>
          <p:nvPr/>
        </p:nvSpPr>
        <p:spPr>
          <a:xfrm rot="0">
            <a:off x="1053830" y="4235346"/>
            <a:ext cx="6624323" cy="17335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Fungsi Remember Me memanfaatkan </a:t>
            </a:r>
            <a:r>
              <a:rPr lang="en-US" sz="1500">
                <a:solidFill>
                  <a:srgbClr val="242254"/>
                </a:solidFill>
                <a:latin typeface="Poppins Medium Bold"/>
              </a:rPr>
              <a:t>Java File Operation</a:t>
            </a:r>
            <a:r>
              <a:rPr lang="en-US" sz="1500">
                <a:solidFill>
                  <a:srgbClr val="242254"/>
                </a:solidFill>
                <a:latin typeface="Poppins Medium"/>
              </a:rPr>
              <a:t>. Dengan memanfaatkan mouseListener, saat checkbox remember me dipencet, sebuah method akan menjalankan perintah untuk membuat file txt yang menyimpan informasi login. Selain itu, dibagian constructor dari JFrame diberikan method untuk menggunakan file txt jika tersedia yang akan mengisi field username dan password secara otomatis.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p:cSld>
    <p:bg>
      <p:bgPr>
        <a:solidFill>
          <a:srgbClr val="C7A3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351136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Login Form</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Label Status Database MySQL:</a:t>
            </a:r>
          </a:p>
        </p:txBody>
      </p:sp>
      <p:sp>
        <p:nvSpPr>
          <p:cNvPr name="TextBox 4" id="4"/>
          <p:cNvSpPr txBox="true"/>
          <p:nvPr/>
        </p:nvSpPr>
        <p:spPr>
          <a:xfrm rot="0">
            <a:off x="1068725" y="2483860"/>
            <a:ext cx="6624323" cy="14859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Label ini diberikan fungsi untuk memberikan pesan bahwa database sedang tersambung atau tidak. Implementasi dilakukan dengan menggunakan fungsi Timer dan TimerTask yang akan menjalankan fungsi untuk mengecek koneksi ke database. Timer diberikan interval 5 detik sehingga label status akan update setiap 5 detik.</a:t>
            </a:r>
          </a:p>
        </p:txBody>
      </p:sp>
      <p:sp>
        <p:nvSpPr>
          <p:cNvPr name="TextBox 5" id="5"/>
          <p:cNvSpPr txBox="true"/>
          <p:nvPr/>
        </p:nvSpPr>
        <p:spPr>
          <a:xfrm rot="0">
            <a:off x="731520" y="4173014"/>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Desain Login Form:</a:t>
            </a:r>
          </a:p>
        </p:txBody>
      </p:sp>
      <p:sp>
        <p:nvSpPr>
          <p:cNvPr name="TextBox 6" id="6"/>
          <p:cNvSpPr txBox="true"/>
          <p:nvPr/>
        </p:nvSpPr>
        <p:spPr>
          <a:xfrm rot="0">
            <a:off x="1068725" y="4468289"/>
            <a:ext cx="662432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Login Form dibuat dengan implementasi dari </a:t>
            </a:r>
            <a:r>
              <a:rPr lang="en-US" sz="1500">
                <a:solidFill>
                  <a:srgbClr val="242254"/>
                </a:solidFill>
                <a:latin typeface="Poppins Medium Bold"/>
              </a:rPr>
              <a:t>Java GUI</a:t>
            </a:r>
            <a:r>
              <a:rPr lang="en-US" sz="1500">
                <a:solidFill>
                  <a:srgbClr val="242254"/>
                </a:solidFill>
                <a:latin typeface="Poppins Medium"/>
              </a:rPr>
              <a:t> dengan bantuan IDE NetBeans. Login Form disusun dengan 2 JPanel. Salah satu JPanel diberikan label yang akan diberikan gambar, sedangkan JPanel lainnya diberikan form login yang berisi logo, field username, field password, tombol, dan label lainnya.</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p:cSld>
    <p:bg>
      <p:bgPr>
        <a:solidFill>
          <a:srgbClr val="F3BD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5432759"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Halaman Utama</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Desain Halaman Utama:</a:t>
            </a:r>
          </a:p>
        </p:txBody>
      </p:sp>
      <p:sp>
        <p:nvSpPr>
          <p:cNvPr name="TextBox 4" id="4"/>
          <p:cNvSpPr txBox="true"/>
          <p:nvPr/>
        </p:nvSpPr>
        <p:spPr>
          <a:xfrm rot="0">
            <a:off x="1049675" y="2455285"/>
            <a:ext cx="6624323" cy="19812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Desain halaman utama dibuat dengan JDesktopPane agar dapat menampilkan JInternalFrame. Selain itu diberikan Menu dan Menu Item yang akan digunakan sebagai tombol untuk menampilkan JInternalFrame.</a:t>
            </a:r>
          </a:p>
          <a:p>
            <a:pPr algn="l">
              <a:lnSpc>
                <a:spcPts val="1950"/>
              </a:lnSpc>
            </a:pPr>
          </a:p>
          <a:p>
            <a:pPr algn="l">
              <a:lnSpc>
                <a:spcPts val="1950"/>
              </a:lnSpc>
            </a:pPr>
            <a:r>
              <a:rPr lang="en-US" sz="1500">
                <a:solidFill>
                  <a:srgbClr val="242254"/>
                </a:solidFill>
                <a:latin typeface="Poppins Medium"/>
              </a:rPr>
              <a:t>Tombol Menu Item dipastikan untuk mengecek apabila sebuah aplikasi (JInternalFrame) sedang ditampilkan sehingga hanya akan menampilkan 1 aplikasi yang sama dalam 1 waktu.</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741373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Managemen Karyawan</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Tambah Data:</a:t>
            </a:r>
          </a:p>
        </p:txBody>
      </p:sp>
      <p:sp>
        <p:nvSpPr>
          <p:cNvPr name="TextBox 4" id="4"/>
          <p:cNvSpPr txBox="true"/>
          <p:nvPr/>
        </p:nvSpPr>
        <p:spPr>
          <a:xfrm rot="0">
            <a:off x="1053830" y="2476500"/>
            <a:ext cx="757757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Tambah Data diimplementasi dengan mengambil isi dari semua field dan combo box dalam form, kemudian dimasukkan dalam DefaultTableModel yang digunakan oleh JTable sebagai model. Dengan menambah data ke DefaultTableModel, JTable akan otomatis update dan menampilkan data yang telah diinput.</a:t>
            </a:r>
          </a:p>
        </p:txBody>
      </p:sp>
      <p:sp>
        <p:nvSpPr>
          <p:cNvPr name="TextBox 5" id="5"/>
          <p:cNvSpPr txBox="true"/>
          <p:nvPr/>
        </p:nvSpPr>
        <p:spPr>
          <a:xfrm rot="0">
            <a:off x="731520" y="3778659"/>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Hapus Data:</a:t>
            </a:r>
          </a:p>
        </p:txBody>
      </p:sp>
      <p:sp>
        <p:nvSpPr>
          <p:cNvPr name="TextBox 6" id="6"/>
          <p:cNvSpPr txBox="true"/>
          <p:nvPr/>
        </p:nvSpPr>
        <p:spPr>
          <a:xfrm rot="0">
            <a:off x="1053830" y="4064409"/>
            <a:ext cx="7577573" cy="9906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hapus data diimplementasi dengan mengambil data yang dipilih oleh user menggunakan JTable.getSelectedRow() kemudian dihapus menggunakan DefaultTableModel.removeRow(). JTable akan otomatis update dan menampilkan data terbaru.</a:t>
            </a:r>
          </a:p>
        </p:txBody>
      </p:sp>
      <p:sp>
        <p:nvSpPr>
          <p:cNvPr name="TextBox 7" id="7"/>
          <p:cNvSpPr txBox="true"/>
          <p:nvPr/>
        </p:nvSpPr>
        <p:spPr>
          <a:xfrm rot="0">
            <a:off x="731520" y="5150259"/>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Menyimpan Data:</a:t>
            </a:r>
          </a:p>
        </p:txBody>
      </p:sp>
      <p:sp>
        <p:nvSpPr>
          <p:cNvPr name="TextBox 8" id="8"/>
          <p:cNvSpPr txBox="true"/>
          <p:nvPr/>
        </p:nvSpPr>
        <p:spPr>
          <a:xfrm rot="0">
            <a:off x="1053830" y="5407434"/>
            <a:ext cx="7577573" cy="14859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menyimpan data memanfaatkan Java File Operation dan JDBC. Jika user memilih untuk menyimpan ke file di tab config, akan dijalankan method untuk membuat file yang kemudian akan menulis data dalam file tersebut menggunakan printWriter. Alternatifnya, akan dijalankan method yang akan menjalankan perintah insert ke query di database berdasarkan data yang diinput.</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p:cSld>
    <p:bg>
      <p:bgPr>
        <a:solidFill>
          <a:srgbClr val="C7A3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741373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Managemen Karyawan</a:t>
            </a:r>
          </a:p>
        </p:txBody>
      </p:sp>
      <p:sp>
        <p:nvSpPr>
          <p:cNvPr name="TextBox 3" id="3"/>
          <p:cNvSpPr txBox="true"/>
          <p:nvPr/>
        </p:nvSpPr>
        <p:spPr>
          <a:xfrm rot="0">
            <a:off x="731520" y="2188585"/>
            <a:ext cx="4241195"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Memuat Data dari Database:</a:t>
            </a:r>
          </a:p>
        </p:txBody>
      </p:sp>
      <p:sp>
        <p:nvSpPr>
          <p:cNvPr name="TextBox 4" id="4"/>
          <p:cNvSpPr txBox="true"/>
          <p:nvPr/>
        </p:nvSpPr>
        <p:spPr>
          <a:xfrm rot="0">
            <a:off x="1049913" y="2474335"/>
            <a:ext cx="7577573" cy="9906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memuat data dari database dilakukan dengan membuat koneksi dengan database kemudian menjalankan method yang akan melakukan perintah select dari query. Selanjutnya JTable akan diupdate sesuai isi query yang didapat menggunakan perintah JTable.addRow().</a:t>
            </a:r>
          </a:p>
        </p:txBody>
      </p:sp>
      <p:sp>
        <p:nvSpPr>
          <p:cNvPr name="TextBox 5" id="5"/>
          <p:cNvSpPr txBox="true"/>
          <p:nvPr/>
        </p:nvSpPr>
        <p:spPr>
          <a:xfrm rot="0">
            <a:off x="731520" y="3638550"/>
            <a:ext cx="4241195"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Memuat Data dari File:</a:t>
            </a:r>
          </a:p>
        </p:txBody>
      </p:sp>
      <p:sp>
        <p:nvSpPr>
          <p:cNvPr name="TextBox 6" id="6"/>
          <p:cNvSpPr txBox="true"/>
          <p:nvPr/>
        </p:nvSpPr>
        <p:spPr>
          <a:xfrm rot="0">
            <a:off x="1049913" y="3924300"/>
            <a:ext cx="7577573" cy="9906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memanfaatkan Java File Operation dimana akan dijalankan method yang berisi FileReader dan BufferedReader. Method tersebut akan menjalankan while-loop yang akan mengambil data dan mengupdate JTable sampai isi file txt yang tersimpan habis.</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F3BD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678816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Managemen Jadwal</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Menambah Data:</a:t>
            </a:r>
          </a:p>
        </p:txBody>
      </p:sp>
      <p:sp>
        <p:nvSpPr>
          <p:cNvPr name="TextBox 4" id="4"/>
          <p:cNvSpPr txBox="true"/>
          <p:nvPr/>
        </p:nvSpPr>
        <p:spPr>
          <a:xfrm rot="0">
            <a:off x="1049675" y="2494924"/>
            <a:ext cx="662432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Fungsi menambah data akan menjalankan method yang akan mengambil data dari semua field dan digabungkan. Data tersebut kemudian disimpan dalam sebuah ArrayDeque() yang kemudian method akan menghapus isi dari JTextField (Tampilan) dan mengisi kembali dengan semua data di Queue() tersebut.</a:t>
            </a:r>
          </a:p>
        </p:txBody>
      </p:sp>
      <p:sp>
        <p:nvSpPr>
          <p:cNvPr name="TextBox 5" id="5"/>
          <p:cNvSpPr txBox="true"/>
          <p:nvPr/>
        </p:nvSpPr>
        <p:spPr>
          <a:xfrm rot="0">
            <a:off x="731520" y="3919807"/>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Menghapus Data:</a:t>
            </a:r>
          </a:p>
        </p:txBody>
      </p:sp>
      <p:sp>
        <p:nvSpPr>
          <p:cNvPr name="TextBox 6" id="6"/>
          <p:cNvSpPr txBox="true"/>
          <p:nvPr/>
        </p:nvSpPr>
        <p:spPr>
          <a:xfrm rot="0">
            <a:off x="1049675" y="4205557"/>
            <a:ext cx="662432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Fungsi ini akan menjalankan method yang berisi perintah untuk mengecek isi elemen dalam Queue() kemudian melakukan .poll() untuk menghapus data dari atas. Setelah dihapus, method menjalankan perintah untuk menghapus isi JTextField dan kembali mengisi dengan semua data di Queue().</a:t>
            </a:r>
          </a:p>
        </p:txBody>
      </p:sp>
      <p:sp>
        <p:nvSpPr>
          <p:cNvPr name="TextBox 7" id="7"/>
          <p:cNvSpPr txBox="true"/>
          <p:nvPr/>
        </p:nvSpPr>
        <p:spPr>
          <a:xfrm rot="0">
            <a:off x="731520" y="5634307"/>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Reset Data:</a:t>
            </a:r>
          </a:p>
        </p:txBody>
      </p:sp>
      <p:sp>
        <p:nvSpPr>
          <p:cNvPr name="TextBox 8" id="8"/>
          <p:cNvSpPr txBox="true"/>
          <p:nvPr/>
        </p:nvSpPr>
        <p:spPr>
          <a:xfrm rot="0">
            <a:off x="1049675" y="5920057"/>
            <a:ext cx="6624323" cy="7429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a:rPr>
              <a:t>Memiliki fungsi yang mirip dengan fungsi menghapus Data, tetapi setelah mengecek isi elemen, dilakukan perintah .removeAll() yang akan menghapus semua data kemudian menghapus isi JTextField.</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741373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Managemen Jadwal</a:t>
            </a:r>
          </a:p>
        </p:txBody>
      </p:sp>
      <p:sp>
        <p:nvSpPr>
          <p:cNvPr name="TextBox 3" id="3"/>
          <p:cNvSpPr txBox="true"/>
          <p:nvPr/>
        </p:nvSpPr>
        <p:spPr>
          <a:xfrm rot="0">
            <a:off x="731520" y="2188585"/>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Menyimpan Data:</a:t>
            </a:r>
          </a:p>
        </p:txBody>
      </p:sp>
      <p:sp>
        <p:nvSpPr>
          <p:cNvPr name="TextBox 4" id="4"/>
          <p:cNvSpPr txBox="true"/>
          <p:nvPr/>
        </p:nvSpPr>
        <p:spPr>
          <a:xfrm rot="0">
            <a:off x="1049913" y="2474335"/>
            <a:ext cx="7577573" cy="99060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menyimpan data memanfaatkan Java File Operation dimana akan dijalankan method yang akan membuat file txt baru (Jika tidak ada sebelumnya) dan menjalankan perintah printWriter() untuk mengisi file dengan data yang ada di dalam Queue().</a:t>
            </a:r>
          </a:p>
        </p:txBody>
      </p:sp>
      <p:sp>
        <p:nvSpPr>
          <p:cNvPr name="TextBox 5" id="5"/>
          <p:cNvSpPr txBox="true"/>
          <p:nvPr/>
        </p:nvSpPr>
        <p:spPr>
          <a:xfrm rot="0">
            <a:off x="731520" y="3638550"/>
            <a:ext cx="3511363"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Memuat Data:</a:t>
            </a:r>
          </a:p>
        </p:txBody>
      </p:sp>
      <p:sp>
        <p:nvSpPr>
          <p:cNvPr name="TextBox 6" id="6"/>
          <p:cNvSpPr txBox="true"/>
          <p:nvPr/>
        </p:nvSpPr>
        <p:spPr>
          <a:xfrm rot="0">
            <a:off x="1049913" y="3924300"/>
            <a:ext cx="7577573"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memuat data juga memanfaatkan Java File Operation dimana akan dijalankan method yang akan mengecek apabila file txt tersedia kemudian menghapus seluruh isi Queue() dan menjalankan perintah FileReader dan BufferedReader yang kemudian hasil data yang diambil dari file dimasukkan kedalam Queue().</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bg>
      <p:bgPr>
        <a:solidFill>
          <a:srgbClr val="C7A3D7"/>
        </a:solidFill>
      </p:bgPr>
    </p:bg>
    <p:spTree>
      <p:nvGrpSpPr>
        <p:cNvPr id="1" name=""/>
        <p:cNvGrpSpPr/>
        <p:nvPr/>
      </p:nvGrpSpPr>
      <p:grpSpPr>
        <a:xfrm>
          <a:off x="0" y="0"/>
          <a:ext cx="0" cy="0"/>
          <a:chOff x="0" y="0"/>
          <a:chExt cx="0" cy="0"/>
        </a:xfrm>
      </p:grpSpPr>
      <p:sp>
        <p:nvSpPr>
          <p:cNvPr name="TextBox 2" id="2"/>
          <p:cNvSpPr txBox="true"/>
          <p:nvPr/>
        </p:nvSpPr>
        <p:spPr>
          <a:xfrm rot="0">
            <a:off x="731520" y="1044305"/>
            <a:ext cx="7413733" cy="6858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Pengaturan Database</a:t>
            </a:r>
          </a:p>
        </p:txBody>
      </p:sp>
      <p:sp>
        <p:nvSpPr>
          <p:cNvPr name="TextBox 3" id="3"/>
          <p:cNvSpPr txBox="true"/>
          <p:nvPr/>
        </p:nvSpPr>
        <p:spPr>
          <a:xfrm rot="0">
            <a:off x="731520" y="2188585"/>
            <a:ext cx="4241195"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Connect:</a:t>
            </a:r>
          </a:p>
        </p:txBody>
      </p:sp>
      <p:sp>
        <p:nvSpPr>
          <p:cNvPr name="TextBox 4" id="4"/>
          <p:cNvSpPr txBox="true"/>
          <p:nvPr/>
        </p:nvSpPr>
        <p:spPr>
          <a:xfrm rot="0">
            <a:off x="1049913" y="2461443"/>
            <a:ext cx="7577573" cy="27241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connect akan menjalankan method yang akan mengecek koneksi ke database yang telah ditentukan dari field Url, username, dan password. Jika koneksi berhasil, mengubah label status dan variable tipe boolean di Halaman Utama menjadi true untuk menandakan koneksi berhasil, sehingga saat membuka aplikasi lain yang menggunakan database, aplikasi tersebut otomatis akan membuat koneksi dengan database (dengan memasang pengecekan di konstruktor aplikasi tersebut). Selanjutnya akan dijalankan metode Timer dan TimerTask yang akan mengecek koneksi setiap 5 detik. yang apabila gagal akan menjalankan fungsi disconnect. </a:t>
            </a:r>
          </a:p>
          <a:p>
            <a:pPr algn="l">
              <a:lnSpc>
                <a:spcPts val="1950"/>
              </a:lnSpc>
            </a:pPr>
          </a:p>
          <a:p>
            <a:pPr algn="l">
              <a:lnSpc>
                <a:spcPts val="1950"/>
              </a:lnSpc>
            </a:pPr>
            <a:r>
              <a:rPr lang="en-US" sz="1500">
                <a:solidFill>
                  <a:srgbClr val="242254"/>
                </a:solidFill>
                <a:latin typeface="Poppins Medium Italics"/>
              </a:rPr>
              <a:t>Jika gagal, akan menampilkan pesan gagal koneksi.</a:t>
            </a:r>
          </a:p>
        </p:txBody>
      </p:sp>
      <p:sp>
        <p:nvSpPr>
          <p:cNvPr name="TextBox 5" id="5"/>
          <p:cNvSpPr txBox="true"/>
          <p:nvPr/>
        </p:nvSpPr>
        <p:spPr>
          <a:xfrm rot="0">
            <a:off x="731520" y="5431155"/>
            <a:ext cx="4241195" cy="247650"/>
          </a:xfrm>
          <a:prstGeom prst="rect">
            <a:avLst/>
          </a:prstGeom>
        </p:spPr>
        <p:txBody>
          <a:bodyPr anchor="t" rtlCol="false" tIns="0" lIns="0" bIns="0" rIns="0">
            <a:spAutoFit/>
          </a:bodyPr>
          <a:lstStyle/>
          <a:p>
            <a:pPr algn="l" marL="323850" indent="-161925" lvl="1">
              <a:lnSpc>
                <a:spcPts val="1950"/>
              </a:lnSpc>
              <a:buFont typeface="Arial"/>
              <a:buChar char="•"/>
            </a:pPr>
            <a:r>
              <a:rPr lang="en-US" sz="1500">
                <a:solidFill>
                  <a:srgbClr val="242254"/>
                </a:solidFill>
                <a:latin typeface="Poppins Bold"/>
              </a:rPr>
              <a:t>Fungsi Disconnect:</a:t>
            </a:r>
          </a:p>
        </p:txBody>
      </p:sp>
      <p:sp>
        <p:nvSpPr>
          <p:cNvPr name="TextBox 6" id="6"/>
          <p:cNvSpPr txBox="true"/>
          <p:nvPr/>
        </p:nvSpPr>
        <p:spPr>
          <a:xfrm rot="0">
            <a:off x="1049913" y="5716905"/>
            <a:ext cx="7577573" cy="7429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Fungsi disconnect akan mereset label status, memberhentikan timer yang berjalan dan mengubah variabel di halaman utama kembali menjadi false sehingga aplikasi tidak otomatis melakukan koneksi ke database.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7A3D7"/>
        </a:solidFill>
      </p:bgPr>
    </p:bg>
    <p:spTree>
      <p:nvGrpSpPr>
        <p:cNvPr id="1" name=""/>
        <p:cNvGrpSpPr/>
        <p:nvPr/>
      </p:nvGrpSpPr>
      <p:grpSpPr>
        <a:xfrm>
          <a:off x="0" y="0"/>
          <a:ext cx="0" cy="0"/>
          <a:chOff x="0" y="0"/>
          <a:chExt cx="0" cy="0"/>
        </a:xfrm>
      </p:grpSpPr>
      <p:sp>
        <p:nvSpPr>
          <p:cNvPr name="TextBox 2" id="2"/>
          <p:cNvSpPr txBox="true"/>
          <p:nvPr/>
        </p:nvSpPr>
        <p:spPr>
          <a:xfrm rot="0">
            <a:off x="2776470" y="731520"/>
            <a:ext cx="4200659" cy="685800"/>
          </a:xfrm>
          <a:prstGeom prst="rect">
            <a:avLst/>
          </a:prstGeom>
        </p:spPr>
        <p:txBody>
          <a:bodyPr anchor="t" rtlCol="false" tIns="0" lIns="0" bIns="0" rIns="0">
            <a:spAutoFit/>
          </a:bodyPr>
          <a:lstStyle/>
          <a:p>
            <a:pPr algn="ctr">
              <a:lnSpc>
                <a:spcPts val="5400"/>
              </a:lnSpc>
            </a:pPr>
            <a:r>
              <a:rPr lang="en-US" sz="4500">
                <a:solidFill>
                  <a:srgbClr val="242254"/>
                </a:solidFill>
                <a:latin typeface="Poppins Bold Bold Italics"/>
              </a:rPr>
              <a:t>Daftar Isi</a:t>
            </a:r>
          </a:p>
        </p:txBody>
      </p:sp>
      <p:grpSp>
        <p:nvGrpSpPr>
          <p:cNvPr name="Group 3" id="3"/>
          <p:cNvGrpSpPr/>
          <p:nvPr/>
        </p:nvGrpSpPr>
        <p:grpSpPr>
          <a:xfrm rot="0">
            <a:off x="731520" y="1727767"/>
            <a:ext cx="8290560" cy="800024"/>
            <a:chOff x="0" y="0"/>
            <a:chExt cx="1284425" cy="123945"/>
          </a:xfrm>
        </p:grpSpPr>
        <p:sp>
          <p:nvSpPr>
            <p:cNvPr name="Freeform 4" id="4"/>
            <p:cNvSpPr/>
            <p:nvPr/>
          </p:nvSpPr>
          <p:spPr>
            <a:xfrm flipH="false" flipV="false" rot="0">
              <a:off x="0" y="0"/>
              <a:ext cx="1284425" cy="123945"/>
            </a:xfrm>
            <a:custGeom>
              <a:avLst/>
              <a:gdLst/>
              <a:ahLst/>
              <a:cxnLst/>
              <a:rect r="r" b="b" t="t" l="l"/>
              <a:pathLst>
                <a:path h="123945" w="1284425">
                  <a:moveTo>
                    <a:pt x="9338" y="0"/>
                  </a:moveTo>
                  <a:lnTo>
                    <a:pt x="1275087" y="0"/>
                  </a:lnTo>
                  <a:cubicBezTo>
                    <a:pt x="1280244" y="0"/>
                    <a:pt x="1284425" y="4181"/>
                    <a:pt x="1284425" y="9338"/>
                  </a:cubicBezTo>
                  <a:lnTo>
                    <a:pt x="1284425" y="114606"/>
                  </a:lnTo>
                  <a:cubicBezTo>
                    <a:pt x="1284425" y="119764"/>
                    <a:pt x="1280244" y="123945"/>
                    <a:pt x="1275087" y="123945"/>
                  </a:cubicBezTo>
                  <a:lnTo>
                    <a:pt x="9338" y="123945"/>
                  </a:lnTo>
                  <a:cubicBezTo>
                    <a:pt x="4181" y="123945"/>
                    <a:pt x="0" y="119764"/>
                    <a:pt x="0" y="114606"/>
                  </a:cubicBezTo>
                  <a:lnTo>
                    <a:pt x="0" y="9338"/>
                  </a:lnTo>
                  <a:cubicBezTo>
                    <a:pt x="0" y="4181"/>
                    <a:pt x="4181" y="0"/>
                    <a:pt x="9338" y="0"/>
                  </a:cubicBezTo>
                  <a:close/>
                </a:path>
              </a:pathLst>
            </a:custGeom>
            <a:solidFill>
              <a:srgbClr val="F3BDD7"/>
            </a:solidFill>
          </p:spPr>
        </p:sp>
        <p:sp>
          <p:nvSpPr>
            <p:cNvPr name="TextBox 5" id="5"/>
            <p:cNvSpPr txBox="true"/>
            <p:nvPr/>
          </p:nvSpPr>
          <p:spPr>
            <a:xfrm>
              <a:off x="0" y="-47625"/>
              <a:ext cx="1284425" cy="171570"/>
            </a:xfrm>
            <a:prstGeom prst="rect">
              <a:avLst/>
            </a:prstGeom>
          </p:spPr>
          <p:txBody>
            <a:bodyPr anchor="ctr" rtlCol="false" tIns="254000" lIns="254000" bIns="254000" rIns="254000"/>
            <a:lstStyle/>
            <a:p>
              <a:pPr algn="l">
                <a:lnSpc>
                  <a:spcPts val="3080"/>
                </a:lnSpc>
              </a:pPr>
              <a:r>
                <a:rPr lang="en-US" sz="2200">
                  <a:solidFill>
                    <a:srgbClr val="000000"/>
                  </a:solidFill>
                  <a:latin typeface="DM Sans Bold"/>
                  <a:hlinkClick r:id="rId2" action="ppaction://hlinksldjump"/>
                </a:rPr>
                <a:t>Tentang Project</a:t>
              </a:r>
            </a:p>
          </p:txBody>
        </p:sp>
      </p:grpSp>
      <p:grpSp>
        <p:nvGrpSpPr>
          <p:cNvPr name="Group 6" id="6"/>
          <p:cNvGrpSpPr/>
          <p:nvPr/>
        </p:nvGrpSpPr>
        <p:grpSpPr>
          <a:xfrm rot="0">
            <a:off x="731520" y="2722960"/>
            <a:ext cx="8290560" cy="800024"/>
            <a:chOff x="0" y="0"/>
            <a:chExt cx="1284425" cy="123945"/>
          </a:xfrm>
        </p:grpSpPr>
        <p:sp>
          <p:nvSpPr>
            <p:cNvPr name="Freeform 7" id="7"/>
            <p:cNvSpPr/>
            <p:nvPr/>
          </p:nvSpPr>
          <p:spPr>
            <a:xfrm flipH="false" flipV="false" rot="0">
              <a:off x="0" y="0"/>
              <a:ext cx="1284425" cy="123945"/>
            </a:xfrm>
            <a:custGeom>
              <a:avLst/>
              <a:gdLst/>
              <a:ahLst/>
              <a:cxnLst/>
              <a:rect r="r" b="b" t="t" l="l"/>
              <a:pathLst>
                <a:path h="123945" w="1284425">
                  <a:moveTo>
                    <a:pt x="9338" y="0"/>
                  </a:moveTo>
                  <a:lnTo>
                    <a:pt x="1275087" y="0"/>
                  </a:lnTo>
                  <a:cubicBezTo>
                    <a:pt x="1280244" y="0"/>
                    <a:pt x="1284425" y="4181"/>
                    <a:pt x="1284425" y="9338"/>
                  </a:cubicBezTo>
                  <a:lnTo>
                    <a:pt x="1284425" y="114606"/>
                  </a:lnTo>
                  <a:cubicBezTo>
                    <a:pt x="1284425" y="119764"/>
                    <a:pt x="1280244" y="123945"/>
                    <a:pt x="1275087" y="123945"/>
                  </a:cubicBezTo>
                  <a:lnTo>
                    <a:pt x="9338" y="123945"/>
                  </a:lnTo>
                  <a:cubicBezTo>
                    <a:pt x="4181" y="123945"/>
                    <a:pt x="0" y="119764"/>
                    <a:pt x="0" y="114606"/>
                  </a:cubicBezTo>
                  <a:lnTo>
                    <a:pt x="0" y="9338"/>
                  </a:lnTo>
                  <a:cubicBezTo>
                    <a:pt x="0" y="4181"/>
                    <a:pt x="4181" y="0"/>
                    <a:pt x="9338" y="0"/>
                  </a:cubicBezTo>
                  <a:close/>
                </a:path>
              </a:pathLst>
            </a:custGeom>
            <a:solidFill>
              <a:srgbClr val="F39CAB"/>
            </a:solidFill>
          </p:spPr>
        </p:sp>
        <p:sp>
          <p:nvSpPr>
            <p:cNvPr name="TextBox 8" id="8"/>
            <p:cNvSpPr txBox="true"/>
            <p:nvPr/>
          </p:nvSpPr>
          <p:spPr>
            <a:xfrm>
              <a:off x="0" y="-47625"/>
              <a:ext cx="1284425" cy="171570"/>
            </a:xfrm>
            <a:prstGeom prst="rect">
              <a:avLst/>
            </a:prstGeom>
          </p:spPr>
          <p:txBody>
            <a:bodyPr anchor="ctr" rtlCol="false" tIns="254000" lIns="254000" bIns="254000" rIns="254000"/>
            <a:lstStyle/>
            <a:p>
              <a:pPr algn="l">
                <a:lnSpc>
                  <a:spcPts val="3080"/>
                </a:lnSpc>
              </a:pPr>
              <a:r>
                <a:rPr lang="en-US" sz="2200">
                  <a:solidFill>
                    <a:srgbClr val="000000"/>
                  </a:solidFill>
                  <a:latin typeface="DM Sans Bold"/>
                  <a:hlinkClick r:id="rId3" action="ppaction://hlinksldjump"/>
                </a:rPr>
                <a:t>Alur Program</a:t>
              </a:r>
            </a:p>
          </p:txBody>
        </p:sp>
      </p:grpSp>
      <p:grpSp>
        <p:nvGrpSpPr>
          <p:cNvPr name="Group 9" id="9"/>
          <p:cNvGrpSpPr/>
          <p:nvPr/>
        </p:nvGrpSpPr>
        <p:grpSpPr>
          <a:xfrm rot="0">
            <a:off x="731520" y="3713485"/>
            <a:ext cx="8290560" cy="800024"/>
            <a:chOff x="0" y="0"/>
            <a:chExt cx="1284425" cy="123945"/>
          </a:xfrm>
        </p:grpSpPr>
        <p:sp>
          <p:nvSpPr>
            <p:cNvPr name="Freeform 10" id="10"/>
            <p:cNvSpPr/>
            <p:nvPr/>
          </p:nvSpPr>
          <p:spPr>
            <a:xfrm flipH="false" flipV="false" rot="0">
              <a:off x="0" y="0"/>
              <a:ext cx="1284425" cy="123945"/>
            </a:xfrm>
            <a:custGeom>
              <a:avLst/>
              <a:gdLst/>
              <a:ahLst/>
              <a:cxnLst/>
              <a:rect r="r" b="b" t="t" l="l"/>
              <a:pathLst>
                <a:path h="123945" w="1284425">
                  <a:moveTo>
                    <a:pt x="9338" y="0"/>
                  </a:moveTo>
                  <a:lnTo>
                    <a:pt x="1275087" y="0"/>
                  </a:lnTo>
                  <a:cubicBezTo>
                    <a:pt x="1280244" y="0"/>
                    <a:pt x="1284425" y="4181"/>
                    <a:pt x="1284425" y="9338"/>
                  </a:cubicBezTo>
                  <a:lnTo>
                    <a:pt x="1284425" y="114606"/>
                  </a:lnTo>
                  <a:cubicBezTo>
                    <a:pt x="1284425" y="119764"/>
                    <a:pt x="1280244" y="123945"/>
                    <a:pt x="1275087" y="123945"/>
                  </a:cubicBezTo>
                  <a:lnTo>
                    <a:pt x="9338" y="123945"/>
                  </a:lnTo>
                  <a:cubicBezTo>
                    <a:pt x="4181" y="123945"/>
                    <a:pt x="0" y="119764"/>
                    <a:pt x="0" y="114606"/>
                  </a:cubicBezTo>
                  <a:lnTo>
                    <a:pt x="0" y="9338"/>
                  </a:lnTo>
                  <a:cubicBezTo>
                    <a:pt x="0" y="4181"/>
                    <a:pt x="4181" y="0"/>
                    <a:pt x="9338" y="0"/>
                  </a:cubicBezTo>
                  <a:close/>
                </a:path>
              </a:pathLst>
            </a:custGeom>
            <a:solidFill>
              <a:srgbClr val="D577D2"/>
            </a:solidFill>
          </p:spPr>
        </p:sp>
        <p:sp>
          <p:nvSpPr>
            <p:cNvPr name="TextBox 11" id="11"/>
            <p:cNvSpPr txBox="true"/>
            <p:nvPr/>
          </p:nvSpPr>
          <p:spPr>
            <a:xfrm>
              <a:off x="0" y="-47625"/>
              <a:ext cx="1284425" cy="171570"/>
            </a:xfrm>
            <a:prstGeom prst="rect">
              <a:avLst/>
            </a:prstGeom>
          </p:spPr>
          <p:txBody>
            <a:bodyPr anchor="ctr" rtlCol="false" tIns="254000" lIns="254000" bIns="254000" rIns="254000"/>
            <a:lstStyle/>
            <a:p>
              <a:pPr algn="l">
                <a:lnSpc>
                  <a:spcPts val="3080"/>
                </a:lnSpc>
              </a:pPr>
              <a:r>
                <a:rPr lang="en-US" sz="2200">
                  <a:solidFill>
                    <a:srgbClr val="000000"/>
                  </a:solidFill>
                  <a:latin typeface="DM Sans Bold"/>
                  <a:hlinkClick r:id="rId4" action="ppaction://hlinksldjump"/>
                </a:rPr>
                <a:t>Cara Kerja Program</a:t>
              </a:r>
            </a:p>
          </p:txBody>
        </p:sp>
      </p:grpSp>
      <p:grpSp>
        <p:nvGrpSpPr>
          <p:cNvPr name="Group 12" id="12"/>
          <p:cNvGrpSpPr/>
          <p:nvPr/>
        </p:nvGrpSpPr>
        <p:grpSpPr>
          <a:xfrm rot="0">
            <a:off x="731520" y="4704009"/>
            <a:ext cx="8290560" cy="800024"/>
            <a:chOff x="0" y="0"/>
            <a:chExt cx="1284425" cy="123945"/>
          </a:xfrm>
        </p:grpSpPr>
        <p:sp>
          <p:nvSpPr>
            <p:cNvPr name="Freeform 13" id="13"/>
            <p:cNvSpPr/>
            <p:nvPr/>
          </p:nvSpPr>
          <p:spPr>
            <a:xfrm flipH="false" flipV="false" rot="0">
              <a:off x="0" y="0"/>
              <a:ext cx="1284425" cy="123945"/>
            </a:xfrm>
            <a:custGeom>
              <a:avLst/>
              <a:gdLst/>
              <a:ahLst/>
              <a:cxnLst/>
              <a:rect r="r" b="b" t="t" l="l"/>
              <a:pathLst>
                <a:path h="123945" w="1284425">
                  <a:moveTo>
                    <a:pt x="9338" y="0"/>
                  </a:moveTo>
                  <a:lnTo>
                    <a:pt x="1275087" y="0"/>
                  </a:lnTo>
                  <a:cubicBezTo>
                    <a:pt x="1280244" y="0"/>
                    <a:pt x="1284425" y="4181"/>
                    <a:pt x="1284425" y="9338"/>
                  </a:cubicBezTo>
                  <a:lnTo>
                    <a:pt x="1284425" y="114606"/>
                  </a:lnTo>
                  <a:cubicBezTo>
                    <a:pt x="1284425" y="119764"/>
                    <a:pt x="1280244" y="123945"/>
                    <a:pt x="1275087" y="123945"/>
                  </a:cubicBezTo>
                  <a:lnTo>
                    <a:pt x="9338" y="123945"/>
                  </a:lnTo>
                  <a:cubicBezTo>
                    <a:pt x="4181" y="123945"/>
                    <a:pt x="0" y="119764"/>
                    <a:pt x="0" y="114606"/>
                  </a:cubicBezTo>
                  <a:lnTo>
                    <a:pt x="0" y="9338"/>
                  </a:lnTo>
                  <a:cubicBezTo>
                    <a:pt x="0" y="4181"/>
                    <a:pt x="4181" y="0"/>
                    <a:pt x="9338" y="0"/>
                  </a:cubicBezTo>
                  <a:close/>
                </a:path>
              </a:pathLst>
            </a:custGeom>
            <a:solidFill>
              <a:srgbClr val="BD90E4"/>
            </a:solidFill>
          </p:spPr>
        </p:sp>
        <p:sp>
          <p:nvSpPr>
            <p:cNvPr name="TextBox 14" id="14"/>
            <p:cNvSpPr txBox="true"/>
            <p:nvPr/>
          </p:nvSpPr>
          <p:spPr>
            <a:xfrm>
              <a:off x="0" y="-47625"/>
              <a:ext cx="1284425" cy="171570"/>
            </a:xfrm>
            <a:prstGeom prst="rect">
              <a:avLst/>
            </a:prstGeom>
          </p:spPr>
          <p:txBody>
            <a:bodyPr anchor="ctr" rtlCol="false" tIns="254000" lIns="254000" bIns="254000" rIns="254000"/>
            <a:lstStyle/>
            <a:p>
              <a:pPr algn="l">
                <a:lnSpc>
                  <a:spcPts val="3080"/>
                </a:lnSpc>
              </a:pPr>
              <a:r>
                <a:rPr lang="en-US" sz="2200">
                  <a:solidFill>
                    <a:srgbClr val="000000"/>
                  </a:solidFill>
                  <a:latin typeface="DM Sans Bold"/>
                  <a:hlinkClick r:id="rId5" action="ppaction://hlinksldjump"/>
                </a:rPr>
                <a:t>Ringkasan Materi</a:t>
              </a:r>
            </a:p>
          </p:txBody>
        </p:sp>
      </p:grpSp>
      <p:grpSp>
        <p:nvGrpSpPr>
          <p:cNvPr name="Group 15" id="15"/>
          <p:cNvGrpSpPr/>
          <p:nvPr/>
        </p:nvGrpSpPr>
        <p:grpSpPr>
          <a:xfrm rot="0">
            <a:off x="731520" y="5694533"/>
            <a:ext cx="8290560" cy="800024"/>
            <a:chOff x="0" y="0"/>
            <a:chExt cx="1284425" cy="123945"/>
          </a:xfrm>
        </p:grpSpPr>
        <p:sp>
          <p:nvSpPr>
            <p:cNvPr name="Freeform 16" id="16"/>
            <p:cNvSpPr/>
            <p:nvPr/>
          </p:nvSpPr>
          <p:spPr>
            <a:xfrm flipH="false" flipV="false" rot="0">
              <a:off x="0" y="0"/>
              <a:ext cx="1284425" cy="123945"/>
            </a:xfrm>
            <a:custGeom>
              <a:avLst/>
              <a:gdLst/>
              <a:ahLst/>
              <a:cxnLst/>
              <a:rect r="r" b="b" t="t" l="l"/>
              <a:pathLst>
                <a:path h="123945" w="1284425">
                  <a:moveTo>
                    <a:pt x="9338" y="0"/>
                  </a:moveTo>
                  <a:lnTo>
                    <a:pt x="1275087" y="0"/>
                  </a:lnTo>
                  <a:cubicBezTo>
                    <a:pt x="1280244" y="0"/>
                    <a:pt x="1284425" y="4181"/>
                    <a:pt x="1284425" y="9338"/>
                  </a:cubicBezTo>
                  <a:lnTo>
                    <a:pt x="1284425" y="114606"/>
                  </a:lnTo>
                  <a:cubicBezTo>
                    <a:pt x="1284425" y="119764"/>
                    <a:pt x="1280244" y="123945"/>
                    <a:pt x="1275087" y="123945"/>
                  </a:cubicBezTo>
                  <a:lnTo>
                    <a:pt x="9338" y="123945"/>
                  </a:lnTo>
                  <a:cubicBezTo>
                    <a:pt x="4181" y="123945"/>
                    <a:pt x="0" y="119764"/>
                    <a:pt x="0" y="114606"/>
                  </a:cubicBezTo>
                  <a:lnTo>
                    <a:pt x="0" y="9338"/>
                  </a:lnTo>
                  <a:cubicBezTo>
                    <a:pt x="0" y="4181"/>
                    <a:pt x="4181" y="0"/>
                    <a:pt x="9338" y="0"/>
                  </a:cubicBezTo>
                  <a:close/>
                </a:path>
              </a:pathLst>
            </a:custGeom>
            <a:solidFill>
              <a:srgbClr val="9293D7"/>
            </a:solidFill>
          </p:spPr>
        </p:sp>
        <p:sp>
          <p:nvSpPr>
            <p:cNvPr name="TextBox 17" id="17"/>
            <p:cNvSpPr txBox="true"/>
            <p:nvPr/>
          </p:nvSpPr>
          <p:spPr>
            <a:xfrm>
              <a:off x="0" y="-47625"/>
              <a:ext cx="1284425" cy="171570"/>
            </a:xfrm>
            <a:prstGeom prst="rect">
              <a:avLst/>
            </a:prstGeom>
          </p:spPr>
          <p:txBody>
            <a:bodyPr anchor="ctr" rtlCol="false" tIns="254000" lIns="254000" bIns="254000" rIns="254000"/>
            <a:lstStyle/>
            <a:p>
              <a:pPr algn="l">
                <a:lnSpc>
                  <a:spcPts val="3080"/>
                </a:lnSpc>
              </a:pPr>
              <a:r>
                <a:rPr lang="en-US" sz="2200">
                  <a:solidFill>
                    <a:srgbClr val="000000"/>
                  </a:solidFill>
                  <a:latin typeface="DM Sans Bold"/>
                  <a:hlinkClick r:id="rId6" action="ppaction://hlinksldjump"/>
                </a:rPr>
                <a:t>Profile Mahasiswa</a:t>
              </a:r>
            </a:p>
          </p:txBody>
        </p:sp>
      </p:gr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42254"/>
        </a:solidFill>
      </p:bgPr>
    </p:bg>
    <p:spTree>
      <p:nvGrpSpPr>
        <p:cNvPr id="1" name=""/>
        <p:cNvGrpSpPr/>
        <p:nvPr/>
      </p:nvGrpSpPr>
      <p:grpSpPr>
        <a:xfrm>
          <a:off x="0" y="0"/>
          <a:ext cx="0" cy="0"/>
          <a:chOff x="0" y="0"/>
          <a:chExt cx="0" cy="0"/>
        </a:xfrm>
      </p:grpSpPr>
      <p:grpSp>
        <p:nvGrpSpPr>
          <p:cNvPr name="Group 2" id="2"/>
          <p:cNvGrpSpPr/>
          <p:nvPr/>
        </p:nvGrpSpPr>
        <p:grpSpPr>
          <a:xfrm rot="0">
            <a:off x="2684702" y="1776458"/>
            <a:ext cx="4384197" cy="3762284"/>
            <a:chOff x="0" y="0"/>
            <a:chExt cx="5845596" cy="5016378"/>
          </a:xfrm>
        </p:grpSpPr>
        <p:sp>
          <p:nvSpPr>
            <p:cNvPr name="TextBox 3" id="3"/>
            <p:cNvSpPr txBox="true"/>
            <p:nvPr/>
          </p:nvSpPr>
          <p:spPr>
            <a:xfrm rot="0">
              <a:off x="325989" y="2225095"/>
              <a:ext cx="5193618" cy="1828800"/>
            </a:xfrm>
            <a:prstGeom prst="rect">
              <a:avLst/>
            </a:prstGeom>
          </p:spPr>
          <p:txBody>
            <a:bodyPr anchor="t" rtlCol="false" tIns="0" lIns="0" bIns="0" rIns="0">
              <a:spAutoFit/>
            </a:bodyPr>
            <a:lstStyle/>
            <a:p>
              <a:pPr algn="ctr">
                <a:lnSpc>
                  <a:spcPts val="5400"/>
                </a:lnSpc>
              </a:pPr>
              <a:r>
                <a:rPr lang="en-US" sz="4500">
                  <a:solidFill>
                    <a:srgbClr val="FDF9DE"/>
                  </a:solidFill>
                  <a:latin typeface="Poppins Bold Bold Italics"/>
                </a:rPr>
                <a:t>Rangkuman Materi</a:t>
              </a:r>
            </a:p>
          </p:txBody>
        </p:sp>
        <p:sp>
          <p:nvSpPr>
            <p:cNvPr name="TextBox 4" id="4"/>
            <p:cNvSpPr txBox="true"/>
            <p:nvPr/>
          </p:nvSpPr>
          <p:spPr>
            <a:xfrm rot="0">
              <a:off x="325989" y="4362328"/>
              <a:ext cx="4915586" cy="654050"/>
            </a:xfrm>
            <a:prstGeom prst="rect">
              <a:avLst/>
            </a:prstGeom>
          </p:spPr>
          <p:txBody>
            <a:bodyPr anchor="t" rtlCol="false" tIns="0" lIns="0" bIns="0" rIns="0">
              <a:spAutoFit/>
            </a:bodyPr>
            <a:lstStyle/>
            <a:p>
              <a:pPr algn="ctr">
                <a:lnSpc>
                  <a:spcPts val="1950"/>
                </a:lnSpc>
              </a:pPr>
              <a:r>
                <a:rPr lang="en-US" sz="1500">
                  <a:solidFill>
                    <a:srgbClr val="FDF9DE"/>
                  </a:solidFill>
                  <a:latin typeface="Poppins Medium"/>
                </a:rPr>
                <a:t>Materi dari </a:t>
              </a:r>
              <a:r>
                <a:rPr lang="en-US" sz="1500">
                  <a:solidFill>
                    <a:srgbClr val="FDF9DE"/>
                  </a:solidFill>
                  <a:latin typeface="Poppins Medium Bold"/>
                </a:rPr>
                <a:t>Java Generic sampai dengan Java GUI</a:t>
              </a:r>
            </a:p>
          </p:txBody>
        </p:sp>
        <p:sp>
          <p:nvSpPr>
            <p:cNvPr name="Freeform 5" id="5"/>
            <p:cNvSpPr/>
            <p:nvPr/>
          </p:nvSpPr>
          <p:spPr>
            <a:xfrm flipH="false" flipV="false" rot="0">
              <a:off x="0" y="0"/>
              <a:ext cx="5845596" cy="2006642"/>
            </a:xfrm>
            <a:custGeom>
              <a:avLst/>
              <a:gdLst/>
              <a:ahLst/>
              <a:cxnLst/>
              <a:rect r="r" b="b" t="t" l="l"/>
              <a:pathLst>
                <a:path h="2006642" w="5845596">
                  <a:moveTo>
                    <a:pt x="0" y="0"/>
                  </a:moveTo>
                  <a:lnTo>
                    <a:pt x="5845596" y="0"/>
                  </a:lnTo>
                  <a:lnTo>
                    <a:pt x="5845596" y="2006642"/>
                  </a:lnTo>
                  <a:lnTo>
                    <a:pt x="0" y="20066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AutoShape 2" id="2"/>
          <p:cNvSpPr/>
          <p:nvPr/>
        </p:nvSpPr>
        <p:spPr>
          <a:xfrm rot="0">
            <a:off x="0" y="0"/>
            <a:ext cx="4876800" cy="7315200"/>
          </a:xfrm>
          <a:prstGeom prst="rect">
            <a:avLst/>
          </a:prstGeom>
          <a:solidFill>
            <a:srgbClr val="F3BDD7"/>
          </a:solidFill>
        </p:spPr>
      </p:sp>
      <p:sp>
        <p:nvSpPr>
          <p:cNvPr name="TextBox 3" id="3"/>
          <p:cNvSpPr txBox="true"/>
          <p:nvPr/>
        </p:nvSpPr>
        <p:spPr>
          <a:xfrm rot="0">
            <a:off x="754656" y="2971800"/>
            <a:ext cx="3367488" cy="1371600"/>
          </a:xfrm>
          <a:prstGeom prst="rect">
            <a:avLst/>
          </a:prstGeom>
        </p:spPr>
        <p:txBody>
          <a:bodyPr anchor="t" rtlCol="false" tIns="0" lIns="0" bIns="0" rIns="0">
            <a:spAutoFit/>
          </a:bodyPr>
          <a:lstStyle/>
          <a:p>
            <a:pPr algn="l">
              <a:lnSpc>
                <a:spcPts val="5400"/>
              </a:lnSpc>
            </a:pPr>
            <a:r>
              <a:rPr lang="en-US" sz="4500">
                <a:solidFill>
                  <a:srgbClr val="242254"/>
                </a:solidFill>
                <a:latin typeface="Poppins Bold Bold Italics"/>
              </a:rPr>
              <a:t>Java Generic</a:t>
            </a:r>
          </a:p>
        </p:txBody>
      </p:sp>
      <p:grpSp>
        <p:nvGrpSpPr>
          <p:cNvPr name="Group 4" id="4"/>
          <p:cNvGrpSpPr/>
          <p:nvPr/>
        </p:nvGrpSpPr>
        <p:grpSpPr>
          <a:xfrm rot="0">
            <a:off x="5577589" y="399848"/>
            <a:ext cx="3444491" cy="6515503"/>
            <a:chOff x="0" y="0"/>
            <a:chExt cx="4592654" cy="8687338"/>
          </a:xfrm>
        </p:grpSpPr>
        <p:sp>
          <p:nvSpPr>
            <p:cNvPr name="TextBox 5" id="5"/>
            <p:cNvSpPr txBox="true"/>
            <p:nvPr/>
          </p:nvSpPr>
          <p:spPr>
            <a:xfrm rot="0">
              <a:off x="0" y="-19050"/>
              <a:ext cx="4592654" cy="1294130"/>
            </a:xfrm>
            <a:prstGeom prst="rect">
              <a:avLst/>
            </a:prstGeom>
          </p:spPr>
          <p:txBody>
            <a:bodyPr anchor="t" rtlCol="false" tIns="0" lIns="0" bIns="0" rIns="0">
              <a:spAutoFit/>
            </a:bodyPr>
            <a:lstStyle/>
            <a:p>
              <a:pPr algn="l">
                <a:lnSpc>
                  <a:spcPts val="1949"/>
                </a:lnSpc>
              </a:pPr>
              <a:r>
                <a:rPr lang="en-US" sz="1499">
                  <a:solidFill>
                    <a:srgbClr val="242254"/>
                  </a:solidFill>
                  <a:latin typeface="Poppins Medium Italics"/>
                </a:rPr>
                <a:t>Generic adalah kemampuan menambahkan parameter type yang ditandai &lt;&gt; saat membuat class atau method</a:t>
              </a:r>
            </a:p>
          </p:txBody>
        </p:sp>
        <p:sp>
          <p:nvSpPr>
            <p:cNvPr name="TextBox 6" id="6"/>
            <p:cNvSpPr txBox="true"/>
            <p:nvPr/>
          </p:nvSpPr>
          <p:spPr>
            <a:xfrm rot="0">
              <a:off x="0" y="1801129"/>
              <a:ext cx="4592654" cy="969010"/>
            </a:xfrm>
            <a:prstGeom prst="rect">
              <a:avLst/>
            </a:prstGeom>
          </p:spPr>
          <p:txBody>
            <a:bodyPr anchor="t" rtlCol="false" tIns="0" lIns="0" bIns="0" rIns="0">
              <a:spAutoFit/>
            </a:bodyPr>
            <a:lstStyle/>
            <a:p>
              <a:pPr algn="l">
                <a:lnSpc>
                  <a:spcPts val="1949"/>
                </a:lnSpc>
              </a:pPr>
              <a:r>
                <a:rPr lang="en-US" sz="1499">
                  <a:solidFill>
                    <a:srgbClr val="242254"/>
                  </a:solidFill>
                  <a:latin typeface="Poppins Medium Italics"/>
                </a:rPr>
                <a:t>Generic memungkinkan kita bisa mengubah-ubah bentuk tipe data sesuai dengan yang kita mau.</a:t>
              </a:r>
            </a:p>
          </p:txBody>
        </p:sp>
        <p:sp>
          <p:nvSpPr>
            <p:cNvPr name="TextBox 7" id="7"/>
            <p:cNvSpPr txBox="true"/>
            <p:nvPr/>
          </p:nvSpPr>
          <p:spPr>
            <a:xfrm rot="0">
              <a:off x="0" y="3296188"/>
              <a:ext cx="4592654" cy="1944370"/>
            </a:xfrm>
            <a:prstGeom prst="rect">
              <a:avLst/>
            </a:prstGeom>
          </p:spPr>
          <p:txBody>
            <a:bodyPr anchor="t" rtlCol="false" tIns="0" lIns="0" bIns="0" rIns="0">
              <a:spAutoFit/>
            </a:bodyPr>
            <a:lstStyle/>
            <a:p>
              <a:pPr algn="l">
                <a:lnSpc>
                  <a:spcPts val="1949"/>
                </a:lnSpc>
              </a:pPr>
              <a:r>
                <a:rPr lang="en-US" sz="1499">
                  <a:solidFill>
                    <a:srgbClr val="242254"/>
                  </a:solidFill>
                  <a:latin typeface="Poppins Medium Italics"/>
                </a:rPr>
                <a:t>Generic bermanfaat agar code lebih re-usable, type-safe, lebih mudah dipahami, pengecekan tidak perlu manual, dan dapat digunakan dengan berbagai tipe data.</a:t>
              </a:r>
            </a:p>
          </p:txBody>
        </p:sp>
        <p:sp>
          <p:nvSpPr>
            <p:cNvPr name="TextBox 8" id="8"/>
            <p:cNvSpPr txBox="true"/>
            <p:nvPr/>
          </p:nvSpPr>
          <p:spPr>
            <a:xfrm rot="0">
              <a:off x="0" y="5767608"/>
              <a:ext cx="4592654" cy="2919730"/>
            </a:xfrm>
            <a:prstGeom prst="rect">
              <a:avLst/>
            </a:prstGeom>
          </p:spPr>
          <p:txBody>
            <a:bodyPr anchor="t" rtlCol="false" tIns="0" lIns="0" bIns="0" rIns="0">
              <a:spAutoFit/>
            </a:bodyPr>
            <a:lstStyle/>
            <a:p>
              <a:pPr algn="l">
                <a:lnSpc>
                  <a:spcPts val="1949"/>
                </a:lnSpc>
              </a:pPr>
              <a:r>
                <a:rPr lang="en-US" sz="1499">
                  <a:solidFill>
                    <a:srgbClr val="242254"/>
                  </a:solidFill>
                  <a:latin typeface="Poppins Medium Italics"/>
                </a:rPr>
                <a:t>Nama generic parameter type yang biasa digunakan antara lain:</a:t>
              </a:r>
            </a:p>
            <a:p>
              <a:pPr algn="l" marL="323850" indent="-161925" lvl="1">
                <a:lnSpc>
                  <a:spcPts val="1949"/>
                </a:lnSpc>
                <a:buFont typeface="Arial"/>
                <a:buChar char="•"/>
              </a:pPr>
              <a:r>
                <a:rPr lang="en-US" sz="1499">
                  <a:solidFill>
                    <a:srgbClr val="242254"/>
                  </a:solidFill>
                  <a:latin typeface="Poppins Medium Italics"/>
                </a:rPr>
                <a:t>E - Element (biasa digunakan di collection atau struktur data)</a:t>
              </a:r>
            </a:p>
            <a:p>
              <a:pPr algn="l" marL="323850" indent="-161925" lvl="1">
                <a:lnSpc>
                  <a:spcPts val="1949"/>
                </a:lnSpc>
                <a:buFont typeface="Arial"/>
                <a:buChar char="•"/>
              </a:pPr>
              <a:r>
                <a:rPr lang="en-US" sz="1499">
                  <a:solidFill>
                    <a:srgbClr val="242254"/>
                  </a:solidFill>
                  <a:latin typeface="Poppins Medium Italics"/>
                </a:rPr>
                <a:t>K - Key</a:t>
              </a:r>
            </a:p>
            <a:p>
              <a:pPr algn="l" marL="323850" indent="-161925" lvl="1">
                <a:lnSpc>
                  <a:spcPts val="1949"/>
                </a:lnSpc>
                <a:buFont typeface="Arial"/>
                <a:buChar char="•"/>
              </a:pPr>
              <a:r>
                <a:rPr lang="en-US" sz="1499">
                  <a:solidFill>
                    <a:srgbClr val="242254"/>
                  </a:solidFill>
                  <a:latin typeface="Poppins Medium Italics"/>
                </a:rPr>
                <a:t>N - Number</a:t>
              </a:r>
            </a:p>
            <a:p>
              <a:pPr algn="l" marL="323850" indent="-161925" lvl="1">
                <a:lnSpc>
                  <a:spcPts val="1949"/>
                </a:lnSpc>
                <a:buFont typeface="Arial"/>
                <a:buChar char="•"/>
              </a:pPr>
              <a:r>
                <a:rPr lang="en-US" sz="1499">
                  <a:solidFill>
                    <a:srgbClr val="242254"/>
                  </a:solidFill>
                  <a:latin typeface="Poppins Medium Italics"/>
                </a:rPr>
                <a:t>T - Type</a:t>
              </a:r>
            </a:p>
            <a:p>
              <a:pPr algn="l" marL="323850" indent="-161925" lvl="1">
                <a:lnSpc>
                  <a:spcPts val="1949"/>
                </a:lnSpc>
                <a:buFont typeface="Arial"/>
                <a:buChar char="•"/>
              </a:pPr>
              <a:r>
                <a:rPr lang="en-US" sz="1499">
                  <a:solidFill>
                    <a:srgbClr val="242254"/>
                  </a:solidFill>
                  <a:latin typeface="Poppins Medium Italics"/>
                </a:rPr>
                <a:t>V - Value</a:t>
              </a:r>
            </a:p>
            <a:p>
              <a:pPr algn="l" marL="323850" indent="-161925" lvl="1">
                <a:lnSpc>
                  <a:spcPts val="1949"/>
                </a:lnSpc>
                <a:buFont typeface="Arial"/>
                <a:buChar char="•"/>
              </a:pPr>
              <a:r>
                <a:rPr lang="en-US" sz="1499">
                  <a:solidFill>
                    <a:srgbClr val="242254"/>
                  </a:solidFill>
                  <a:latin typeface="Poppins Medium Italics"/>
                </a:rPr>
                <a:t>S,U,V etc. - 2nd, 3rd, 4th types</a:t>
              </a:r>
            </a:p>
          </p:txBody>
        </p:sp>
      </p:gr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AutoShape 2" id="2"/>
          <p:cNvSpPr/>
          <p:nvPr/>
        </p:nvSpPr>
        <p:spPr>
          <a:xfrm rot="0">
            <a:off x="0" y="0"/>
            <a:ext cx="9753600" cy="2370211"/>
          </a:xfrm>
          <a:prstGeom prst="rect">
            <a:avLst/>
          </a:prstGeom>
          <a:solidFill>
            <a:srgbClr val="F3BDD7"/>
          </a:solidFill>
        </p:spPr>
      </p:sp>
      <p:sp>
        <p:nvSpPr>
          <p:cNvPr name="TextBox 3" id="3"/>
          <p:cNvSpPr txBox="true"/>
          <p:nvPr/>
        </p:nvSpPr>
        <p:spPr>
          <a:xfrm rot="0">
            <a:off x="731520" y="731520"/>
            <a:ext cx="3367488" cy="1371600"/>
          </a:xfrm>
          <a:prstGeom prst="rect">
            <a:avLst/>
          </a:prstGeom>
        </p:spPr>
        <p:txBody>
          <a:bodyPr anchor="t" rtlCol="false" tIns="0" lIns="0" bIns="0" rIns="0">
            <a:spAutoFit/>
          </a:bodyPr>
          <a:lstStyle/>
          <a:p>
            <a:pPr algn="just">
              <a:lnSpc>
                <a:spcPts val="5400"/>
              </a:lnSpc>
            </a:pPr>
            <a:r>
              <a:rPr lang="en-US" sz="4500">
                <a:solidFill>
                  <a:srgbClr val="242254"/>
                </a:solidFill>
                <a:latin typeface="Poppins Bold Bold Italics"/>
              </a:rPr>
              <a:t>Java Collection</a:t>
            </a:r>
          </a:p>
        </p:txBody>
      </p:sp>
      <p:sp>
        <p:nvSpPr>
          <p:cNvPr name="TextBox 4" id="4"/>
          <p:cNvSpPr txBox="true"/>
          <p:nvPr/>
        </p:nvSpPr>
        <p:spPr>
          <a:xfrm rot="0">
            <a:off x="731520" y="2848293"/>
            <a:ext cx="4145280" cy="4584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Collection atau container adalah object yang mengumpulkan atau berisi data.</a:t>
            </a:r>
          </a:p>
        </p:txBody>
      </p:sp>
      <p:sp>
        <p:nvSpPr>
          <p:cNvPr name="TextBox 5" id="5"/>
          <p:cNvSpPr txBox="true"/>
          <p:nvPr/>
        </p:nvSpPr>
        <p:spPr>
          <a:xfrm rot="0">
            <a:off x="731520" y="3427730"/>
            <a:ext cx="4145280" cy="2298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Semua class collection adalah generic class.</a:t>
            </a:r>
          </a:p>
        </p:txBody>
      </p:sp>
      <p:sp>
        <p:nvSpPr>
          <p:cNvPr name="TextBox 6" id="6"/>
          <p:cNvSpPr txBox="true"/>
          <p:nvPr/>
        </p:nvSpPr>
        <p:spPr>
          <a:xfrm rot="0">
            <a:off x="731520" y="3781425"/>
            <a:ext cx="4145280"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Java collection menyediakan interface, implementation, dan algoritma untuk memproses data.</a:t>
            </a:r>
          </a:p>
        </p:txBody>
      </p:sp>
      <p:sp>
        <p:nvSpPr>
          <p:cNvPr name="TextBox 7" id="7"/>
          <p:cNvSpPr txBox="true"/>
          <p:nvPr/>
        </p:nvSpPr>
        <p:spPr>
          <a:xfrm rot="0">
            <a:off x="731520" y="4592320"/>
            <a:ext cx="4145280"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Iterable adalah parent untuk semua collection di Java, kecuali Map sehingga semua collection di Java mendukung perulangan for-each dengan bantuan iterator.</a:t>
            </a:r>
          </a:p>
        </p:txBody>
      </p:sp>
      <p:sp>
        <p:nvSpPr>
          <p:cNvPr name="TextBox 8" id="8"/>
          <p:cNvSpPr txBox="true"/>
          <p:nvPr/>
        </p:nvSpPr>
        <p:spPr>
          <a:xfrm rot="0">
            <a:off x="731520" y="5860415"/>
            <a:ext cx="3951651"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Collection juga merupakan parent dari semua collection sehingga semua collection dapat memanipulasi data seperti menambah, menghapus, dan mengecek.</a:t>
            </a:r>
          </a:p>
        </p:txBody>
      </p:sp>
      <p:sp>
        <p:nvSpPr>
          <p:cNvPr name="TextBox 9" id="9"/>
          <p:cNvSpPr txBox="true"/>
          <p:nvPr/>
        </p:nvSpPr>
        <p:spPr>
          <a:xfrm rot="0">
            <a:off x="5070429" y="2848293"/>
            <a:ext cx="3951651"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Salah satu Java Collection adalah list interface yang memiliki sifat elemen bisa duplikat, urutan data sesuai urutan dimasukkan, dan memiliki index.</a:t>
            </a:r>
          </a:p>
        </p:txBody>
      </p:sp>
      <p:sp>
        <p:nvSpPr>
          <p:cNvPr name="TextBox 10" id="10"/>
          <p:cNvSpPr txBox="true"/>
          <p:nvPr/>
        </p:nvSpPr>
        <p:spPr>
          <a:xfrm rot="0">
            <a:off x="5070429" y="3924300"/>
            <a:ext cx="3951651"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Selain itu, ada Queue interface dan Dequeue interface yang menerapkan list dengan metode FIFO dan LIFO.</a:t>
            </a:r>
          </a:p>
        </p:txBody>
      </p:sp>
      <p:sp>
        <p:nvSpPr>
          <p:cNvPr name="TextBox 11" id="11"/>
          <p:cNvSpPr txBox="true"/>
          <p:nvPr/>
        </p:nvSpPr>
        <p:spPr>
          <a:xfrm rot="0">
            <a:off x="5070429" y="4773295"/>
            <a:ext cx="3951651"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Map adalah struktur data collection yang berisikan mapping antara key dan value. Salah satu contoh implementasi interface map adalah HashMap dengan distribusi key menggunakan fungsi HashCode().</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AutoShape 2" id="2"/>
          <p:cNvSpPr/>
          <p:nvPr/>
        </p:nvSpPr>
        <p:spPr>
          <a:xfrm rot="0">
            <a:off x="0" y="0"/>
            <a:ext cx="9753600" cy="2370211"/>
          </a:xfrm>
          <a:prstGeom prst="rect">
            <a:avLst/>
          </a:prstGeom>
          <a:solidFill>
            <a:srgbClr val="F3BDD7"/>
          </a:solidFill>
        </p:spPr>
      </p:sp>
      <p:sp>
        <p:nvSpPr>
          <p:cNvPr name="TextBox 3" id="3"/>
          <p:cNvSpPr txBox="true"/>
          <p:nvPr/>
        </p:nvSpPr>
        <p:spPr>
          <a:xfrm rot="0">
            <a:off x="731520" y="731520"/>
            <a:ext cx="6063401" cy="1371600"/>
          </a:xfrm>
          <a:prstGeom prst="rect">
            <a:avLst/>
          </a:prstGeom>
        </p:spPr>
        <p:txBody>
          <a:bodyPr anchor="t" rtlCol="false" tIns="0" lIns="0" bIns="0" rIns="0">
            <a:spAutoFit/>
          </a:bodyPr>
          <a:lstStyle/>
          <a:p>
            <a:pPr algn="just">
              <a:lnSpc>
                <a:spcPts val="5400"/>
              </a:lnSpc>
            </a:pPr>
            <a:r>
              <a:rPr lang="en-US" sz="4500">
                <a:solidFill>
                  <a:srgbClr val="242254"/>
                </a:solidFill>
                <a:latin typeface="Poppins Bold Bold Italics"/>
              </a:rPr>
              <a:t>Java </a:t>
            </a:r>
          </a:p>
          <a:p>
            <a:pPr algn="just">
              <a:lnSpc>
                <a:spcPts val="5400"/>
              </a:lnSpc>
            </a:pPr>
            <a:r>
              <a:rPr lang="en-US" sz="4500">
                <a:solidFill>
                  <a:srgbClr val="242254"/>
                </a:solidFill>
                <a:latin typeface="Poppins Bold Bold Italics"/>
              </a:rPr>
              <a:t>Exception Handling</a:t>
            </a:r>
          </a:p>
        </p:txBody>
      </p:sp>
      <p:sp>
        <p:nvSpPr>
          <p:cNvPr name="TextBox 4" id="4"/>
          <p:cNvSpPr txBox="true"/>
          <p:nvPr/>
        </p:nvSpPr>
        <p:spPr>
          <a:xfrm rot="0">
            <a:off x="731520" y="2848293"/>
            <a:ext cx="4145280"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Mekanisme untuk menangani kesalahan ringan yang terjadi saat instruksi program dijalankan, sering digunakan dalam akses sumber daya non-memori.</a:t>
            </a:r>
          </a:p>
        </p:txBody>
      </p:sp>
      <p:sp>
        <p:nvSpPr>
          <p:cNvPr name="TextBox 5" id="5"/>
          <p:cNvSpPr txBox="true"/>
          <p:nvPr/>
        </p:nvSpPr>
        <p:spPr>
          <a:xfrm rot="0">
            <a:off x="731520" y="3924300"/>
            <a:ext cx="4145280"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Eksepsi adalah suatu kondisi abnormal yang terjadi pada saat pengeksekusian suatu perintah. eksepsi direpresentasikan oleh sebuah obyek yang menjelaskan tentang eksepsi tersebut.</a:t>
            </a:r>
          </a:p>
        </p:txBody>
      </p:sp>
      <p:sp>
        <p:nvSpPr>
          <p:cNvPr name="TextBox 6" id="6"/>
          <p:cNvSpPr txBox="true"/>
          <p:nvPr/>
        </p:nvSpPr>
        <p:spPr>
          <a:xfrm rot="0">
            <a:off x="731520" y="5230495"/>
            <a:ext cx="4145280"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Exception dibagi menjadi Checked Exception yang harus ditangani dengan blok try-catch dan Unchecked Exception yang menunjukkan kesalahan implementasi atau desain program.</a:t>
            </a:r>
          </a:p>
        </p:txBody>
      </p:sp>
      <p:sp>
        <p:nvSpPr>
          <p:cNvPr name="TextBox 7" id="7"/>
          <p:cNvSpPr txBox="true"/>
          <p:nvPr/>
        </p:nvSpPr>
        <p:spPr>
          <a:xfrm rot="0">
            <a:off x="5070429" y="2733993"/>
            <a:ext cx="3951651"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Blok try untuk kode yang mungkin melempar exception, catch untuk menangani exception, dan finally yang selalu dieksekusi baik terjadi exception atau tidak.</a:t>
            </a:r>
          </a:p>
        </p:txBody>
      </p:sp>
      <p:sp>
        <p:nvSpPr>
          <p:cNvPr name="TextBox 8" id="8"/>
          <p:cNvSpPr txBox="true"/>
          <p:nvPr/>
        </p:nvSpPr>
        <p:spPr>
          <a:xfrm rot="0">
            <a:off x="5070429" y="4006056"/>
            <a:ext cx="3951651"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Throws digunakan hanya oleh checked exception dan oleh method yang tidak menangani eksepsi sendiri sehingga eksepsi dilempar keluar method. </a:t>
            </a:r>
          </a:p>
        </p:txBody>
      </p:sp>
      <p:sp>
        <p:nvSpPr>
          <p:cNvPr name="TextBox 9" id="9"/>
          <p:cNvSpPr txBox="true"/>
          <p:nvPr/>
        </p:nvSpPr>
        <p:spPr>
          <a:xfrm rot="0">
            <a:off x="5070429" y="5045551"/>
            <a:ext cx="3951651" cy="16014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Seorang programmer dapat mendefinisikan subclass sendiri secara rinci dari exception yang dapat terjadi. Class yang dibuat harus merupakan subclass dari java.lang.exception dan cukup mendeklarasikan konstruktor yang mungkin akan digunakan. </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AutoShape 2" id="2"/>
          <p:cNvSpPr/>
          <p:nvPr/>
        </p:nvSpPr>
        <p:spPr>
          <a:xfrm rot="0">
            <a:off x="0" y="0"/>
            <a:ext cx="9753600" cy="2370211"/>
          </a:xfrm>
          <a:prstGeom prst="rect">
            <a:avLst/>
          </a:prstGeom>
          <a:solidFill>
            <a:srgbClr val="F3BDD7"/>
          </a:solidFill>
        </p:spPr>
      </p:sp>
      <p:sp>
        <p:nvSpPr>
          <p:cNvPr name="TextBox 3" id="3"/>
          <p:cNvSpPr txBox="true"/>
          <p:nvPr/>
        </p:nvSpPr>
        <p:spPr>
          <a:xfrm rot="0">
            <a:off x="731520" y="731520"/>
            <a:ext cx="5691037" cy="1371600"/>
          </a:xfrm>
          <a:prstGeom prst="rect">
            <a:avLst/>
          </a:prstGeom>
        </p:spPr>
        <p:txBody>
          <a:bodyPr anchor="t" rtlCol="false" tIns="0" lIns="0" bIns="0" rIns="0">
            <a:spAutoFit/>
          </a:bodyPr>
          <a:lstStyle/>
          <a:p>
            <a:pPr algn="just">
              <a:lnSpc>
                <a:spcPts val="5400"/>
              </a:lnSpc>
            </a:pPr>
            <a:r>
              <a:rPr lang="en-US" sz="4500">
                <a:solidFill>
                  <a:srgbClr val="242254"/>
                </a:solidFill>
                <a:latin typeface="Poppins Bold Bold Italics"/>
              </a:rPr>
              <a:t>Java</a:t>
            </a:r>
          </a:p>
          <a:p>
            <a:pPr algn="just">
              <a:lnSpc>
                <a:spcPts val="5400"/>
              </a:lnSpc>
            </a:pPr>
            <a:r>
              <a:rPr lang="en-US" sz="4500">
                <a:solidFill>
                  <a:srgbClr val="242254"/>
                </a:solidFill>
                <a:latin typeface="Poppins Bold Bold Italics"/>
              </a:rPr>
              <a:t>File Operation</a:t>
            </a:r>
          </a:p>
        </p:txBody>
      </p:sp>
      <p:sp>
        <p:nvSpPr>
          <p:cNvPr name="TextBox 4" id="4"/>
          <p:cNvSpPr txBox="true"/>
          <p:nvPr/>
        </p:nvSpPr>
        <p:spPr>
          <a:xfrm rot="0">
            <a:off x="731520" y="2733040"/>
            <a:ext cx="4145280" cy="1830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Java.io.File memberikan informasi tentang suatu file atau direktori, salah satunya termasuk:</a:t>
            </a:r>
          </a:p>
          <a:p>
            <a:pPr algn="l" marL="302261" indent="-151130" lvl="1">
              <a:lnSpc>
                <a:spcPts val="1820"/>
              </a:lnSpc>
              <a:buFont typeface="Arial"/>
              <a:buChar char="•"/>
            </a:pPr>
            <a:r>
              <a:rPr lang="en-US" sz="1400">
                <a:solidFill>
                  <a:srgbClr val="242254"/>
                </a:solidFill>
                <a:latin typeface="Poppins Medium Italics"/>
              </a:rPr>
              <a:t>Tipe file (file atau direktori)</a:t>
            </a:r>
          </a:p>
          <a:p>
            <a:pPr algn="l" marL="302261" indent="-151130" lvl="1">
              <a:lnSpc>
                <a:spcPts val="1820"/>
              </a:lnSpc>
              <a:buFont typeface="Arial"/>
              <a:buChar char="•"/>
            </a:pPr>
            <a:r>
              <a:rPr lang="en-US" sz="1400">
                <a:solidFill>
                  <a:srgbClr val="242254"/>
                </a:solidFill>
                <a:latin typeface="Poppins Medium Italics"/>
              </a:rPr>
              <a:t>Keberadaan file </a:t>
            </a:r>
          </a:p>
          <a:p>
            <a:pPr algn="l" marL="302261" indent="-151130" lvl="1">
              <a:lnSpc>
                <a:spcPts val="1820"/>
              </a:lnSpc>
              <a:buFont typeface="Arial"/>
              <a:buChar char="•"/>
            </a:pPr>
            <a:r>
              <a:rPr lang="en-US" sz="1400">
                <a:solidFill>
                  <a:srgbClr val="242254"/>
                </a:solidFill>
                <a:latin typeface="Poppins Medium Italics"/>
              </a:rPr>
              <a:t>Ijin akses </a:t>
            </a:r>
          </a:p>
          <a:p>
            <a:pPr algn="l" marL="302261" indent="-151130" lvl="1">
              <a:lnSpc>
                <a:spcPts val="1820"/>
              </a:lnSpc>
              <a:buFont typeface="Arial"/>
              <a:buChar char="•"/>
            </a:pPr>
            <a:r>
              <a:rPr lang="en-US" sz="1400">
                <a:solidFill>
                  <a:srgbClr val="242254"/>
                </a:solidFill>
                <a:latin typeface="Poppins Medium Italics"/>
              </a:rPr>
              <a:t>Jumlah byte </a:t>
            </a:r>
          </a:p>
          <a:p>
            <a:pPr algn="l" marL="302261" indent="-151130" lvl="1">
              <a:lnSpc>
                <a:spcPts val="1820"/>
              </a:lnSpc>
              <a:buFont typeface="Arial"/>
              <a:buChar char="•"/>
            </a:pPr>
            <a:r>
              <a:rPr lang="en-US" sz="1400">
                <a:solidFill>
                  <a:srgbClr val="242254"/>
                </a:solidFill>
                <a:latin typeface="Poppins Medium Italics"/>
              </a:rPr>
              <a:t>Daftar file yang ada dalam direktori</a:t>
            </a:r>
          </a:p>
        </p:txBody>
      </p:sp>
      <p:sp>
        <p:nvSpPr>
          <p:cNvPr name="TextBox 5" id="5"/>
          <p:cNvSpPr txBox="true"/>
          <p:nvPr/>
        </p:nvSpPr>
        <p:spPr>
          <a:xfrm rot="0">
            <a:off x="731520" y="4753610"/>
            <a:ext cx="4145280"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Dalam Java, Class File umumnya digunakan untuk berinteraksi dengan File, seperti membuat, menghapus, dan memanipulasi file dan direktori.</a:t>
            </a:r>
          </a:p>
        </p:txBody>
      </p:sp>
      <p:sp>
        <p:nvSpPr>
          <p:cNvPr name="TextBox 6" id="6"/>
          <p:cNvSpPr txBox="true"/>
          <p:nvPr/>
        </p:nvSpPr>
        <p:spPr>
          <a:xfrm rot="0">
            <a:off x="731520" y="5859780"/>
            <a:ext cx="4145280"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Karena beberapa sistem operasi menggunakan simbol yang berbeda untuk pemisah direktori sehingga disarankan untuk menggunakan File.Separator.</a:t>
            </a:r>
          </a:p>
        </p:txBody>
      </p:sp>
      <p:sp>
        <p:nvSpPr>
          <p:cNvPr name="TextBox 7" id="7"/>
          <p:cNvSpPr txBox="true"/>
          <p:nvPr/>
        </p:nvSpPr>
        <p:spPr>
          <a:xfrm rot="0">
            <a:off x="5142490" y="2733040"/>
            <a:ext cx="4145280"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Stream adalah proses untuk membaca data dari suatu sumber atau menulis data ke suatu tujuan.</a:t>
            </a:r>
          </a:p>
        </p:txBody>
      </p:sp>
      <p:sp>
        <p:nvSpPr>
          <p:cNvPr name="TextBox 8" id="8"/>
          <p:cNvSpPr txBox="true"/>
          <p:nvPr/>
        </p:nvSpPr>
        <p:spPr>
          <a:xfrm rot="0">
            <a:off x="5142490" y="3535045"/>
            <a:ext cx="4145280" cy="16014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Class InputStream merupakan class abstrak yang menjadi dasar bagi semua class yang berhubungan dengan pembacaan data dari suatu sumber. Sedangkan Class OutputStream merupakan class abstrak yang menjadi dasar untuk semua stream keluaran. </a:t>
            </a:r>
          </a:p>
        </p:txBody>
      </p:sp>
      <p:sp>
        <p:nvSpPr>
          <p:cNvPr name="TextBox 9" id="9"/>
          <p:cNvSpPr txBox="true"/>
          <p:nvPr/>
        </p:nvSpPr>
        <p:spPr>
          <a:xfrm rot="0">
            <a:off x="5142490" y="5250815"/>
            <a:ext cx="4145280"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Operasi File Masukan salah satunya adalah FileInputStream, SequenceInputStream, DataInputStream, dan BufferedInputStream.</a:t>
            </a:r>
          </a:p>
        </p:txBody>
      </p:sp>
      <p:sp>
        <p:nvSpPr>
          <p:cNvPr name="TextBox 10" id="10"/>
          <p:cNvSpPr txBox="true"/>
          <p:nvPr/>
        </p:nvSpPr>
        <p:spPr>
          <a:xfrm rot="0">
            <a:off x="5142490" y="6052185"/>
            <a:ext cx="4145280"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Operasi File Keluaran salah satunya adalah FileOutputStream, DataOutputStream, dan BufferedOutputStream.</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p:cSld>
    <p:bg>
      <p:bgPr>
        <a:solidFill>
          <a:srgbClr val="FDF9DE"/>
        </a:solidFill>
      </p:bgPr>
    </p:bg>
    <p:spTree>
      <p:nvGrpSpPr>
        <p:cNvPr id="1" name=""/>
        <p:cNvGrpSpPr/>
        <p:nvPr/>
      </p:nvGrpSpPr>
      <p:grpSpPr>
        <a:xfrm>
          <a:off x="0" y="0"/>
          <a:ext cx="0" cy="0"/>
          <a:chOff x="0" y="0"/>
          <a:chExt cx="0" cy="0"/>
        </a:xfrm>
      </p:grpSpPr>
      <p:sp>
        <p:nvSpPr>
          <p:cNvPr name="AutoShape 2" id="2"/>
          <p:cNvSpPr/>
          <p:nvPr/>
        </p:nvSpPr>
        <p:spPr>
          <a:xfrm rot="0">
            <a:off x="0" y="0"/>
            <a:ext cx="9753600" cy="2370211"/>
          </a:xfrm>
          <a:prstGeom prst="rect">
            <a:avLst/>
          </a:prstGeom>
          <a:solidFill>
            <a:srgbClr val="F3BDD7"/>
          </a:solidFill>
        </p:spPr>
      </p:sp>
      <p:sp>
        <p:nvSpPr>
          <p:cNvPr name="TextBox 3" id="3"/>
          <p:cNvSpPr txBox="true"/>
          <p:nvPr/>
        </p:nvSpPr>
        <p:spPr>
          <a:xfrm rot="0">
            <a:off x="731520" y="1074420"/>
            <a:ext cx="3367488" cy="685800"/>
          </a:xfrm>
          <a:prstGeom prst="rect">
            <a:avLst/>
          </a:prstGeom>
        </p:spPr>
        <p:txBody>
          <a:bodyPr anchor="t" rtlCol="false" tIns="0" lIns="0" bIns="0" rIns="0">
            <a:spAutoFit/>
          </a:bodyPr>
          <a:lstStyle/>
          <a:p>
            <a:pPr algn="just">
              <a:lnSpc>
                <a:spcPts val="5400"/>
              </a:lnSpc>
            </a:pPr>
            <a:r>
              <a:rPr lang="en-US" sz="4500">
                <a:solidFill>
                  <a:srgbClr val="242254"/>
                </a:solidFill>
                <a:latin typeface="Poppins Bold Bold Italics"/>
              </a:rPr>
              <a:t>Java GUI</a:t>
            </a:r>
          </a:p>
        </p:txBody>
      </p:sp>
      <p:sp>
        <p:nvSpPr>
          <p:cNvPr name="TextBox 4" id="4"/>
          <p:cNvSpPr txBox="true"/>
          <p:nvPr/>
        </p:nvSpPr>
        <p:spPr>
          <a:xfrm rot="0">
            <a:off x="731520" y="2848293"/>
            <a:ext cx="4145280"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GUI adalah fasilitas yang disediakan java untuk membuat program dengan tampilan yang lebih menarik dan user friendly. Implementasinya dilakukan melalui Java Swing yang merupakan bagian dari Java API.</a:t>
            </a:r>
          </a:p>
        </p:txBody>
      </p:sp>
      <p:sp>
        <p:nvSpPr>
          <p:cNvPr name="TextBox 5" id="5"/>
          <p:cNvSpPr txBox="true"/>
          <p:nvPr/>
        </p:nvSpPr>
        <p:spPr>
          <a:xfrm rot="0">
            <a:off x="731520" y="5786437"/>
            <a:ext cx="3951651"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Top Level Container merupakan container dasar untuk meletakkan komponen lainnya. Contohnya JFrame, JDialog, dan JApplet.</a:t>
            </a:r>
          </a:p>
        </p:txBody>
      </p:sp>
      <p:sp>
        <p:nvSpPr>
          <p:cNvPr name="TextBox 6" id="6"/>
          <p:cNvSpPr txBox="true"/>
          <p:nvPr/>
        </p:nvSpPr>
        <p:spPr>
          <a:xfrm rot="0">
            <a:off x="731520" y="4203382"/>
            <a:ext cx="4145280" cy="13728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Komponen Swing dibagi menjadi:</a:t>
            </a:r>
          </a:p>
          <a:p>
            <a:pPr algn="l" marL="302261" indent="-151130" lvl="1">
              <a:lnSpc>
                <a:spcPts val="1820"/>
              </a:lnSpc>
              <a:buFont typeface="Arial"/>
              <a:buChar char="•"/>
            </a:pPr>
            <a:r>
              <a:rPr lang="en-US" sz="1400">
                <a:solidFill>
                  <a:srgbClr val="242254"/>
                </a:solidFill>
                <a:latin typeface="Poppins Medium Italics"/>
              </a:rPr>
              <a:t>Top Level Container</a:t>
            </a:r>
          </a:p>
          <a:p>
            <a:pPr algn="l" marL="302261" indent="-151130" lvl="1">
              <a:lnSpc>
                <a:spcPts val="1820"/>
              </a:lnSpc>
              <a:buFont typeface="Arial"/>
              <a:buChar char="•"/>
            </a:pPr>
            <a:r>
              <a:rPr lang="en-US" sz="1400">
                <a:solidFill>
                  <a:srgbClr val="242254"/>
                </a:solidFill>
                <a:latin typeface="Poppins Medium Italics"/>
              </a:rPr>
              <a:t>Intermediate Container</a:t>
            </a:r>
          </a:p>
          <a:p>
            <a:pPr algn="l" marL="302261" indent="-151130" lvl="1">
              <a:lnSpc>
                <a:spcPts val="1820"/>
              </a:lnSpc>
              <a:buFont typeface="Arial"/>
              <a:buChar char="•"/>
            </a:pPr>
            <a:r>
              <a:rPr lang="en-US" sz="1400">
                <a:solidFill>
                  <a:srgbClr val="242254"/>
                </a:solidFill>
                <a:latin typeface="Poppins Medium Italics"/>
              </a:rPr>
              <a:t>Atomic Component</a:t>
            </a:r>
          </a:p>
          <a:p>
            <a:pPr algn="l" marL="302261" indent="-151130" lvl="1">
              <a:lnSpc>
                <a:spcPts val="1820"/>
              </a:lnSpc>
              <a:buFont typeface="Arial"/>
              <a:buChar char="•"/>
            </a:pPr>
            <a:r>
              <a:rPr lang="en-US" sz="1400">
                <a:solidFill>
                  <a:srgbClr val="242254"/>
                </a:solidFill>
                <a:latin typeface="Poppins Medium Italics"/>
              </a:rPr>
              <a:t>Layout Manager</a:t>
            </a:r>
          </a:p>
          <a:p>
            <a:pPr algn="l" marL="302261" indent="-151130" lvl="1">
              <a:lnSpc>
                <a:spcPts val="1820"/>
              </a:lnSpc>
              <a:buFont typeface="Arial"/>
              <a:buChar char="•"/>
            </a:pPr>
            <a:r>
              <a:rPr lang="en-US" sz="1400">
                <a:solidFill>
                  <a:srgbClr val="242254"/>
                </a:solidFill>
                <a:latin typeface="Poppins Medium Italics"/>
              </a:rPr>
              <a:t>Event Handling</a:t>
            </a:r>
          </a:p>
        </p:txBody>
      </p:sp>
      <p:sp>
        <p:nvSpPr>
          <p:cNvPr name="TextBox 7" id="7"/>
          <p:cNvSpPr txBox="true"/>
          <p:nvPr/>
        </p:nvSpPr>
        <p:spPr>
          <a:xfrm rot="0">
            <a:off x="5070429" y="2848293"/>
            <a:ext cx="3951651" cy="6870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Intermediate Container merupakan container perantara untuk meletakkan komponen. Contohnya JPane.</a:t>
            </a:r>
          </a:p>
        </p:txBody>
      </p:sp>
      <p:sp>
        <p:nvSpPr>
          <p:cNvPr name="TextBox 8" id="8"/>
          <p:cNvSpPr txBox="true"/>
          <p:nvPr/>
        </p:nvSpPr>
        <p:spPr>
          <a:xfrm rot="0">
            <a:off x="5070429" y="3612197"/>
            <a:ext cx="3951651"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Atomic Component merupakan komponen dengan fungsi spesifik dan dapat berinteraksi dengan user. Contohnya JButton, Jlabel, JTextField, dan JTextArea.</a:t>
            </a:r>
          </a:p>
        </p:txBody>
      </p:sp>
      <p:sp>
        <p:nvSpPr>
          <p:cNvPr name="TextBox 9" id="9"/>
          <p:cNvSpPr txBox="true"/>
          <p:nvPr/>
        </p:nvSpPr>
        <p:spPr>
          <a:xfrm rot="0">
            <a:off x="5070429" y="4604067"/>
            <a:ext cx="3951651" cy="9156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Layout Manager berfungsi untuk mengatur tata letak atau posisi komponen dalam container. Contohnya FlowLayout,  BoxLayout, BorderLayout, dan GridLayout.</a:t>
            </a:r>
          </a:p>
        </p:txBody>
      </p:sp>
      <p:sp>
        <p:nvSpPr>
          <p:cNvPr name="TextBox 10" id="10"/>
          <p:cNvSpPr txBox="true"/>
          <p:nvPr/>
        </p:nvSpPr>
        <p:spPr>
          <a:xfrm rot="0">
            <a:off x="5070429" y="5595937"/>
            <a:ext cx="3951651" cy="1144270"/>
          </a:xfrm>
          <a:prstGeom prst="rect">
            <a:avLst/>
          </a:prstGeom>
        </p:spPr>
        <p:txBody>
          <a:bodyPr anchor="t" rtlCol="false" tIns="0" lIns="0" bIns="0" rIns="0">
            <a:spAutoFit/>
          </a:bodyPr>
          <a:lstStyle/>
          <a:p>
            <a:pPr algn="l">
              <a:lnSpc>
                <a:spcPts val="1820"/>
              </a:lnSpc>
            </a:pPr>
            <a:r>
              <a:rPr lang="en-US" sz="1400">
                <a:solidFill>
                  <a:srgbClr val="242254"/>
                </a:solidFill>
                <a:latin typeface="Poppins Medium Italics"/>
              </a:rPr>
              <a:t>Event Handling berfungsi menangani handling yang dilakukan oleh user, seperti menekan tombol, memperbesar atau memperkecil ukuran frame, mengklik mouse dsb.</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42254"/>
        </a:solidFill>
      </p:bgPr>
    </p:bg>
    <p:spTree>
      <p:nvGrpSpPr>
        <p:cNvPr id="1" name=""/>
        <p:cNvGrpSpPr/>
        <p:nvPr/>
      </p:nvGrpSpPr>
      <p:grpSpPr>
        <a:xfrm>
          <a:off x="0" y="0"/>
          <a:ext cx="0" cy="0"/>
          <a:chOff x="0" y="0"/>
          <a:chExt cx="0" cy="0"/>
        </a:xfrm>
      </p:grpSpPr>
      <p:sp>
        <p:nvSpPr>
          <p:cNvPr name="Freeform 2" id="2"/>
          <p:cNvSpPr/>
          <p:nvPr/>
        </p:nvSpPr>
        <p:spPr>
          <a:xfrm flipH="false" flipV="false" rot="0">
            <a:off x="2308165" y="-100533"/>
            <a:ext cx="4836112" cy="5426212"/>
          </a:xfrm>
          <a:custGeom>
            <a:avLst/>
            <a:gdLst/>
            <a:ahLst/>
            <a:cxnLst/>
            <a:rect r="r" b="b" t="t" l="l"/>
            <a:pathLst>
              <a:path h="5426212" w="4836112">
                <a:moveTo>
                  <a:pt x="0" y="0"/>
                </a:moveTo>
                <a:lnTo>
                  <a:pt x="4836112" y="0"/>
                </a:lnTo>
                <a:lnTo>
                  <a:pt x="4836112" y="5426212"/>
                </a:lnTo>
                <a:lnTo>
                  <a:pt x="0" y="5426212"/>
                </a:lnTo>
                <a:lnTo>
                  <a:pt x="0" y="0"/>
                </a:lnTo>
                <a:close/>
              </a:path>
            </a:pathLst>
          </a:custGeom>
          <a:blipFill>
            <a:blip r:embed="rId2">
              <a:alphaModFix amt="65000"/>
            </a:blip>
            <a:stretch>
              <a:fillRect l="0" t="0" r="0" b="0"/>
            </a:stretch>
          </a:blipFill>
        </p:spPr>
      </p:sp>
      <p:grpSp>
        <p:nvGrpSpPr>
          <p:cNvPr name="Group 3" id="3"/>
          <p:cNvGrpSpPr/>
          <p:nvPr/>
        </p:nvGrpSpPr>
        <p:grpSpPr>
          <a:xfrm rot="0">
            <a:off x="1465775" y="2094304"/>
            <a:ext cx="6822051" cy="3126593"/>
            <a:chOff x="0" y="0"/>
            <a:chExt cx="9096068" cy="4168790"/>
          </a:xfrm>
        </p:grpSpPr>
        <p:grpSp>
          <p:nvGrpSpPr>
            <p:cNvPr name="Group 4" id="4"/>
            <p:cNvGrpSpPr/>
            <p:nvPr/>
          </p:nvGrpSpPr>
          <p:grpSpPr>
            <a:xfrm rot="0">
              <a:off x="3081447" y="0"/>
              <a:ext cx="2531631" cy="253163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50000"/>
                </a:stretch>
              </a:blipFill>
            </p:spPr>
          </p:sp>
        </p:grpSp>
        <p:sp>
          <p:nvSpPr>
            <p:cNvPr name="TextBox 6" id="6"/>
            <p:cNvSpPr txBox="true"/>
            <p:nvPr/>
          </p:nvSpPr>
          <p:spPr>
            <a:xfrm rot="0">
              <a:off x="0" y="2954670"/>
              <a:ext cx="9096068" cy="914400"/>
            </a:xfrm>
            <a:prstGeom prst="rect">
              <a:avLst/>
            </a:prstGeom>
          </p:spPr>
          <p:txBody>
            <a:bodyPr anchor="t" rtlCol="false" tIns="0" lIns="0" bIns="0" rIns="0">
              <a:spAutoFit/>
            </a:bodyPr>
            <a:lstStyle/>
            <a:p>
              <a:pPr algn="ctr">
                <a:lnSpc>
                  <a:spcPts val="5400"/>
                </a:lnSpc>
              </a:pPr>
              <a:r>
                <a:rPr lang="en-US" sz="4500">
                  <a:solidFill>
                    <a:srgbClr val="FDF9DE"/>
                  </a:solidFill>
                  <a:latin typeface="Poppins Bold Bold Italics"/>
                </a:rPr>
                <a:t>Muhammad Olfat Faiz</a:t>
              </a:r>
            </a:p>
          </p:txBody>
        </p:sp>
        <p:sp>
          <p:nvSpPr>
            <p:cNvPr name="TextBox 7" id="7"/>
            <p:cNvSpPr txBox="true"/>
            <p:nvPr/>
          </p:nvSpPr>
          <p:spPr>
            <a:xfrm rot="0">
              <a:off x="168805" y="3850020"/>
              <a:ext cx="8758458" cy="318770"/>
            </a:xfrm>
            <a:prstGeom prst="rect">
              <a:avLst/>
            </a:prstGeom>
          </p:spPr>
          <p:txBody>
            <a:bodyPr anchor="t" rtlCol="false" tIns="0" lIns="0" bIns="0" rIns="0">
              <a:spAutoFit/>
            </a:bodyPr>
            <a:lstStyle/>
            <a:p>
              <a:pPr algn="ctr">
                <a:lnSpc>
                  <a:spcPts val="1950"/>
                </a:lnSpc>
              </a:pPr>
              <a:r>
                <a:rPr lang="en-US" sz="1500">
                  <a:solidFill>
                    <a:srgbClr val="FDF9DE"/>
                  </a:solidFill>
                  <a:latin typeface="Poppins Medium Italics"/>
                </a:rPr>
                <a:t>NIM: 235150700111021</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BDD7"/>
        </a:solidFill>
      </p:bgPr>
    </p:bg>
    <p:spTree>
      <p:nvGrpSpPr>
        <p:cNvPr id="1" name=""/>
        <p:cNvGrpSpPr/>
        <p:nvPr/>
      </p:nvGrpSpPr>
      <p:grpSpPr>
        <a:xfrm>
          <a:off x="0" y="0"/>
          <a:ext cx="0" cy="0"/>
          <a:chOff x="0" y="0"/>
          <a:chExt cx="0" cy="0"/>
        </a:xfrm>
      </p:grpSpPr>
      <p:grpSp>
        <p:nvGrpSpPr>
          <p:cNvPr name="Group 2" id="2"/>
          <p:cNvGrpSpPr/>
          <p:nvPr/>
        </p:nvGrpSpPr>
        <p:grpSpPr>
          <a:xfrm rot="0">
            <a:off x="868963" y="782060"/>
            <a:ext cx="8015674" cy="5800060"/>
            <a:chOff x="0" y="0"/>
            <a:chExt cx="10687565" cy="7733414"/>
          </a:xfrm>
        </p:grpSpPr>
        <p:sp>
          <p:nvSpPr>
            <p:cNvPr name="TextBox 3" id="3"/>
            <p:cNvSpPr txBox="true"/>
            <p:nvPr/>
          </p:nvSpPr>
          <p:spPr>
            <a:xfrm rot="0">
              <a:off x="0" y="0"/>
              <a:ext cx="10321050" cy="914400"/>
            </a:xfrm>
            <a:prstGeom prst="rect">
              <a:avLst/>
            </a:prstGeom>
          </p:spPr>
          <p:txBody>
            <a:bodyPr anchor="t" rtlCol="false" tIns="0" lIns="0" bIns="0" rIns="0">
              <a:spAutoFit/>
            </a:bodyPr>
            <a:lstStyle/>
            <a:p>
              <a:pPr algn="ctr">
                <a:lnSpc>
                  <a:spcPts val="5400"/>
                </a:lnSpc>
              </a:pPr>
              <a:r>
                <a:rPr lang="en-US" sz="4500">
                  <a:solidFill>
                    <a:srgbClr val="242254"/>
                  </a:solidFill>
                  <a:latin typeface="Poppins Bold Bold Italics"/>
                </a:rPr>
                <a:t>Tentang Project</a:t>
              </a:r>
            </a:p>
          </p:txBody>
        </p:sp>
        <p:sp>
          <p:nvSpPr>
            <p:cNvPr name="TextBox 4" id="4"/>
            <p:cNvSpPr txBox="true"/>
            <p:nvPr/>
          </p:nvSpPr>
          <p:spPr>
            <a:xfrm rot="0">
              <a:off x="0" y="1382670"/>
              <a:ext cx="10321050" cy="5135457"/>
            </a:xfrm>
            <a:prstGeom prst="rect">
              <a:avLst/>
            </a:prstGeom>
          </p:spPr>
          <p:txBody>
            <a:bodyPr anchor="t" rtlCol="false" tIns="0" lIns="0" bIns="0" rIns="0">
              <a:spAutoFit/>
            </a:bodyPr>
            <a:lstStyle/>
            <a:p>
              <a:pPr algn="ctr">
                <a:lnSpc>
                  <a:spcPts val="2079"/>
                </a:lnSpc>
              </a:pPr>
              <a:r>
                <a:rPr lang="en-US" sz="1599">
                  <a:solidFill>
                    <a:srgbClr val="242254"/>
                  </a:solidFill>
                  <a:latin typeface="Poppins Medium Italics"/>
                </a:rPr>
                <a:t>Filkom Tour &amp; Travel Management App merupakan sebuah aplikasi managemen yang berjalan di bidang jasa travel. Dalam aplikasi ini, tersedia beberapa fitur utama seperti mengisi data karyawan dan menambah jadwal rute perjalanan.</a:t>
              </a:r>
            </a:p>
            <a:p>
              <a:pPr algn="ctr">
                <a:lnSpc>
                  <a:spcPts val="2079"/>
                </a:lnSpc>
              </a:pPr>
            </a:p>
            <a:p>
              <a:pPr algn="ctr">
                <a:lnSpc>
                  <a:spcPts val="2079"/>
                </a:lnSpc>
              </a:pPr>
              <a:r>
                <a:rPr lang="en-US" sz="1599">
                  <a:solidFill>
                    <a:srgbClr val="242254"/>
                  </a:solidFill>
                  <a:latin typeface="Poppins Medium Italics"/>
                </a:rPr>
                <a:t>Filkom Tour &amp; Travels Management App membantu dalam pendataan karyawan yang bekerja di tour &amp; travel dan penjadwalan harian dengan fitur fitur pelengkap seperti tampilan list secara berurutan, menambah data, menghapus data, menyimpan data ke database, menyimpan data ke file, mengambil data dari database dan mengambil data dari database.</a:t>
              </a:r>
            </a:p>
            <a:p>
              <a:pPr algn="ctr">
                <a:lnSpc>
                  <a:spcPts val="2079"/>
                </a:lnSpc>
              </a:pPr>
            </a:p>
            <a:p>
              <a:pPr algn="ctr">
                <a:lnSpc>
                  <a:spcPts val="2079"/>
                </a:lnSpc>
              </a:pPr>
              <a:r>
                <a:rPr lang="en-US" sz="1599">
                  <a:solidFill>
                    <a:srgbClr val="242254"/>
                  </a:solidFill>
                  <a:latin typeface="Poppins Medium Italics"/>
                </a:rPr>
                <a:t>App ini terdiri dari halaman login dan halaman utama yang berisi aplikasi aplikasi kecil seperti managemen karyawan, managemen jadwal, dan pengaturan database.</a:t>
              </a:r>
            </a:p>
          </p:txBody>
        </p:sp>
        <p:sp>
          <p:nvSpPr>
            <p:cNvPr name="TextBox 5" id="5"/>
            <p:cNvSpPr txBox="true"/>
            <p:nvPr/>
          </p:nvSpPr>
          <p:spPr>
            <a:xfrm rot="0">
              <a:off x="1002016" y="6894155"/>
              <a:ext cx="9685550" cy="839259"/>
            </a:xfrm>
            <a:prstGeom prst="rect">
              <a:avLst/>
            </a:prstGeom>
          </p:spPr>
          <p:txBody>
            <a:bodyPr anchor="t" rtlCol="false" tIns="0" lIns="0" bIns="0" rIns="0">
              <a:spAutoFit/>
            </a:bodyPr>
            <a:lstStyle/>
            <a:p>
              <a:pPr algn="l">
                <a:lnSpc>
                  <a:spcPts val="2599"/>
                </a:lnSpc>
              </a:pPr>
              <a:r>
                <a:rPr lang="en-US" sz="1999" u="sng">
                  <a:solidFill>
                    <a:srgbClr val="242254"/>
                  </a:solidFill>
                  <a:latin typeface="Poppins Medium Italics"/>
                  <a:hlinkClick r:id="rId2" tooltip="https://github.com/PressToCode/Praktisi-Mengajar---Pemrograman-Lanjut-2024"/>
                </a:rPr>
                <a:t>https://github.com/PressToCode/Praktisi-Mengajar---Pemrograman-Lanjut-2024</a:t>
              </a:r>
            </a:p>
          </p:txBody>
        </p:sp>
        <p:sp>
          <p:nvSpPr>
            <p:cNvPr name="Freeform 6" id="6"/>
            <p:cNvSpPr/>
            <p:nvPr/>
          </p:nvSpPr>
          <p:spPr>
            <a:xfrm flipH="false" flipV="false" rot="0">
              <a:off x="0" y="6974514"/>
              <a:ext cx="693593" cy="693593"/>
            </a:xfrm>
            <a:custGeom>
              <a:avLst/>
              <a:gdLst/>
              <a:ahLst/>
              <a:cxnLst/>
              <a:rect r="r" b="b" t="t" l="l"/>
              <a:pathLst>
                <a:path h="693593" w="693593">
                  <a:moveTo>
                    <a:pt x="0" y="0"/>
                  </a:moveTo>
                  <a:lnTo>
                    <a:pt x="693593" y="0"/>
                  </a:lnTo>
                  <a:lnTo>
                    <a:pt x="693593" y="693594"/>
                  </a:lnTo>
                  <a:lnTo>
                    <a:pt x="0" y="693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6968986"/>
              <a:ext cx="693593" cy="693593"/>
            </a:xfrm>
            <a:custGeom>
              <a:avLst/>
              <a:gdLst/>
              <a:ahLst/>
              <a:cxnLst/>
              <a:rect r="r" b="b" t="t" l="l"/>
              <a:pathLst>
                <a:path h="693593" w="693593">
                  <a:moveTo>
                    <a:pt x="0" y="0"/>
                  </a:moveTo>
                  <a:lnTo>
                    <a:pt x="693593" y="0"/>
                  </a:lnTo>
                  <a:lnTo>
                    <a:pt x="693593" y="693594"/>
                  </a:lnTo>
                  <a:lnTo>
                    <a:pt x="0" y="693594"/>
                  </a:lnTo>
                  <a:lnTo>
                    <a:pt x="0" y="0"/>
                  </a:lnTo>
                  <a:close/>
                </a:path>
              </a:pathLst>
            </a:custGeom>
            <a:blipFill>
              <a:blip r:embed="rId5"/>
              <a:stretch>
                <a:fillRect l="0" t="0" r="0" b="0"/>
              </a:stretch>
            </a:blipFill>
          </p:spPr>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2254"/>
        </a:solidFill>
      </p:bgPr>
    </p:bg>
    <p:spTree>
      <p:nvGrpSpPr>
        <p:cNvPr id="1" name=""/>
        <p:cNvGrpSpPr/>
        <p:nvPr/>
      </p:nvGrpSpPr>
      <p:grpSpPr>
        <a:xfrm>
          <a:off x="0" y="0"/>
          <a:ext cx="0" cy="0"/>
          <a:chOff x="0" y="0"/>
          <a:chExt cx="0" cy="0"/>
        </a:xfrm>
      </p:grpSpPr>
      <p:grpSp>
        <p:nvGrpSpPr>
          <p:cNvPr name="Group 2" id="2"/>
          <p:cNvGrpSpPr/>
          <p:nvPr/>
        </p:nvGrpSpPr>
        <p:grpSpPr>
          <a:xfrm rot="0">
            <a:off x="5977962" y="2578562"/>
            <a:ext cx="3182681" cy="2158076"/>
            <a:chOff x="0" y="0"/>
            <a:chExt cx="4243575" cy="2877434"/>
          </a:xfrm>
        </p:grpSpPr>
        <p:sp>
          <p:nvSpPr>
            <p:cNvPr name="TextBox 3" id="3"/>
            <p:cNvSpPr txBox="true"/>
            <p:nvPr/>
          </p:nvSpPr>
          <p:spPr>
            <a:xfrm rot="0">
              <a:off x="0" y="0"/>
              <a:ext cx="4243575" cy="1828800"/>
            </a:xfrm>
            <a:prstGeom prst="rect">
              <a:avLst/>
            </a:prstGeom>
          </p:spPr>
          <p:txBody>
            <a:bodyPr anchor="t" rtlCol="false" tIns="0" lIns="0" bIns="0" rIns="0">
              <a:spAutoFit/>
            </a:bodyPr>
            <a:lstStyle/>
            <a:p>
              <a:pPr algn="l">
                <a:lnSpc>
                  <a:spcPts val="5400"/>
                </a:lnSpc>
              </a:pPr>
              <a:r>
                <a:rPr lang="en-US" sz="4500">
                  <a:solidFill>
                    <a:srgbClr val="FDF9DE"/>
                  </a:solidFill>
                  <a:latin typeface="Poppins Bold Bold Italics"/>
                </a:rPr>
                <a:t>Alur Program</a:t>
              </a:r>
            </a:p>
          </p:txBody>
        </p:sp>
        <p:sp>
          <p:nvSpPr>
            <p:cNvPr name="TextBox 4" id="4"/>
            <p:cNvSpPr txBox="true"/>
            <p:nvPr/>
          </p:nvSpPr>
          <p:spPr>
            <a:xfrm rot="0">
              <a:off x="0" y="2233544"/>
              <a:ext cx="4243575" cy="643890"/>
            </a:xfrm>
            <a:prstGeom prst="rect">
              <a:avLst/>
            </a:prstGeom>
          </p:spPr>
          <p:txBody>
            <a:bodyPr anchor="t" rtlCol="false" tIns="0" lIns="0" bIns="0" rIns="0">
              <a:spAutoFit/>
            </a:bodyPr>
            <a:lstStyle/>
            <a:p>
              <a:pPr algn="l">
                <a:lnSpc>
                  <a:spcPts val="1950"/>
                </a:lnSpc>
              </a:pPr>
              <a:r>
                <a:rPr lang="en-US" sz="1500">
                  <a:solidFill>
                    <a:srgbClr val="FDF9DE"/>
                  </a:solidFill>
                  <a:latin typeface="Poppins Medium Italics"/>
                </a:rPr>
                <a:t>Tampilan, Fungsi, dan arahan alur program Tour &amp; Travel</a:t>
              </a:r>
            </a:p>
          </p:txBody>
        </p:sp>
      </p:grpSp>
      <p:grpSp>
        <p:nvGrpSpPr>
          <p:cNvPr name="Group 5" id="5"/>
          <p:cNvGrpSpPr/>
          <p:nvPr/>
        </p:nvGrpSpPr>
        <p:grpSpPr>
          <a:xfrm rot="0">
            <a:off x="731520" y="2170940"/>
            <a:ext cx="4623934" cy="2973321"/>
            <a:chOff x="0" y="0"/>
            <a:chExt cx="6165246" cy="3964428"/>
          </a:xfrm>
        </p:grpSpPr>
        <p:sp>
          <p:nvSpPr>
            <p:cNvPr name="Freeform 6" id="6"/>
            <p:cNvSpPr/>
            <p:nvPr/>
          </p:nvSpPr>
          <p:spPr>
            <a:xfrm flipH="false" flipV="false" rot="0">
              <a:off x="0" y="853809"/>
              <a:ext cx="6165246" cy="3110619"/>
            </a:xfrm>
            <a:custGeom>
              <a:avLst/>
              <a:gdLst/>
              <a:ahLst/>
              <a:cxnLst/>
              <a:rect r="r" b="b" t="t" l="l"/>
              <a:pathLst>
                <a:path h="3110619" w="6165246">
                  <a:moveTo>
                    <a:pt x="0" y="0"/>
                  </a:moveTo>
                  <a:lnTo>
                    <a:pt x="6165246" y="0"/>
                  </a:lnTo>
                  <a:lnTo>
                    <a:pt x="6165246" y="3110619"/>
                  </a:lnTo>
                  <a:lnTo>
                    <a:pt x="0" y="3110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99899" y="0"/>
              <a:ext cx="2119167" cy="3964428"/>
            </a:xfrm>
            <a:custGeom>
              <a:avLst/>
              <a:gdLst/>
              <a:ahLst/>
              <a:cxnLst/>
              <a:rect r="r" b="b" t="t" l="l"/>
              <a:pathLst>
                <a:path h="3964428" w="2119167">
                  <a:moveTo>
                    <a:pt x="0" y="0"/>
                  </a:moveTo>
                  <a:lnTo>
                    <a:pt x="2119166" y="0"/>
                  </a:lnTo>
                  <a:lnTo>
                    <a:pt x="2119166" y="3964428"/>
                  </a:lnTo>
                  <a:lnTo>
                    <a:pt x="0" y="3964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9DE"/>
        </a:solidFill>
      </p:bgPr>
    </p:bg>
    <p:spTree>
      <p:nvGrpSpPr>
        <p:cNvPr id="1" name=""/>
        <p:cNvGrpSpPr/>
        <p:nvPr/>
      </p:nvGrpSpPr>
      <p:grpSpPr>
        <a:xfrm>
          <a:off x="0" y="0"/>
          <a:ext cx="0" cy="0"/>
          <a:chOff x="0" y="0"/>
          <a:chExt cx="0" cy="0"/>
        </a:xfrm>
      </p:grpSpPr>
      <p:sp>
        <p:nvSpPr>
          <p:cNvPr name="TextBox 2" id="2"/>
          <p:cNvSpPr txBox="true"/>
          <p:nvPr/>
        </p:nvSpPr>
        <p:spPr>
          <a:xfrm rot="0">
            <a:off x="2776470" y="624102"/>
            <a:ext cx="4200659" cy="676275"/>
          </a:xfrm>
          <a:prstGeom prst="rect">
            <a:avLst/>
          </a:prstGeom>
        </p:spPr>
        <p:txBody>
          <a:bodyPr anchor="t" rtlCol="false" tIns="0" lIns="0" bIns="0" rIns="0">
            <a:spAutoFit/>
          </a:bodyPr>
          <a:lstStyle/>
          <a:p>
            <a:pPr algn="l">
              <a:lnSpc>
                <a:spcPts val="5399"/>
              </a:lnSpc>
            </a:pPr>
            <a:r>
              <a:rPr lang="en-US" sz="4499">
                <a:solidFill>
                  <a:srgbClr val="242254"/>
                </a:solidFill>
                <a:latin typeface="Poppins Bold Bold Italics"/>
              </a:rPr>
              <a:t>Alur Program</a:t>
            </a:r>
          </a:p>
        </p:txBody>
      </p:sp>
      <p:sp>
        <p:nvSpPr>
          <p:cNvPr name="Freeform 3" id="3"/>
          <p:cNvSpPr/>
          <p:nvPr/>
        </p:nvSpPr>
        <p:spPr>
          <a:xfrm flipH="false" flipV="false" rot="0">
            <a:off x="1115334" y="1822982"/>
            <a:ext cx="5861795" cy="3180289"/>
          </a:xfrm>
          <a:custGeom>
            <a:avLst/>
            <a:gdLst/>
            <a:ahLst/>
            <a:cxnLst/>
            <a:rect r="r" b="b" t="t" l="l"/>
            <a:pathLst>
              <a:path h="3180289" w="5861795">
                <a:moveTo>
                  <a:pt x="0" y="0"/>
                </a:moveTo>
                <a:lnTo>
                  <a:pt x="5861796" y="0"/>
                </a:lnTo>
                <a:lnTo>
                  <a:pt x="5861796" y="3180289"/>
                </a:lnTo>
                <a:lnTo>
                  <a:pt x="0" y="3180289"/>
                </a:lnTo>
                <a:lnTo>
                  <a:pt x="0" y="0"/>
                </a:lnTo>
                <a:close/>
              </a:path>
            </a:pathLst>
          </a:custGeom>
          <a:blipFill>
            <a:blip r:embed="rId2"/>
            <a:stretch>
              <a:fillRect l="0" t="-546" r="-58" b="0"/>
            </a:stretch>
          </a:blipFill>
          <a:ln cap="sq">
            <a:noFill/>
            <a:prstDash val="sysDot"/>
            <a:miter/>
          </a:ln>
        </p:spPr>
      </p:sp>
      <p:sp>
        <p:nvSpPr>
          <p:cNvPr name="TextBox 4" id="4"/>
          <p:cNvSpPr txBox="true"/>
          <p:nvPr/>
        </p:nvSpPr>
        <p:spPr>
          <a:xfrm rot="0">
            <a:off x="843229" y="1424202"/>
            <a:ext cx="3437126" cy="255905"/>
          </a:xfrm>
          <a:prstGeom prst="rect">
            <a:avLst/>
          </a:prstGeom>
        </p:spPr>
        <p:txBody>
          <a:bodyPr anchor="t" rtlCol="false" tIns="0" lIns="0" bIns="0" rIns="0">
            <a:spAutoFit/>
          </a:bodyPr>
          <a:lstStyle/>
          <a:p>
            <a:pPr algn="l">
              <a:lnSpc>
                <a:spcPts val="2079"/>
              </a:lnSpc>
            </a:pPr>
            <a:r>
              <a:rPr lang="en-US" sz="1599">
                <a:solidFill>
                  <a:srgbClr val="242254"/>
                </a:solidFill>
                <a:latin typeface="Poppins Bold"/>
              </a:rPr>
              <a:t>1) Login</a:t>
            </a:r>
          </a:p>
        </p:txBody>
      </p:sp>
      <p:sp>
        <p:nvSpPr>
          <p:cNvPr name="TextBox 5" id="5"/>
          <p:cNvSpPr txBox="true"/>
          <p:nvPr/>
        </p:nvSpPr>
        <p:spPr>
          <a:xfrm rot="0">
            <a:off x="1115334" y="5127096"/>
            <a:ext cx="4470099" cy="1238250"/>
          </a:xfrm>
          <a:prstGeom prst="rect">
            <a:avLst/>
          </a:prstGeom>
        </p:spPr>
        <p:txBody>
          <a:bodyPr anchor="t" rtlCol="false" tIns="0" lIns="0" bIns="0" rIns="0">
            <a:spAutoFit/>
          </a:bodyPr>
          <a:lstStyle/>
          <a:p>
            <a:pPr algn="l">
              <a:lnSpc>
                <a:spcPts val="1950"/>
              </a:lnSpc>
            </a:pPr>
            <a:r>
              <a:rPr lang="en-US" sz="1500">
                <a:solidFill>
                  <a:srgbClr val="242254"/>
                </a:solidFill>
                <a:latin typeface="Poppins Medium Italics"/>
              </a:rPr>
              <a:t>Pada saat menjalankan program pertama kali, user akan ditampilkan form login.</a:t>
            </a:r>
          </a:p>
          <a:p>
            <a:pPr algn="l">
              <a:lnSpc>
                <a:spcPts val="1950"/>
              </a:lnSpc>
            </a:pPr>
          </a:p>
          <a:p>
            <a:pPr algn="l">
              <a:lnSpc>
                <a:spcPts val="1950"/>
              </a:lnSpc>
            </a:pPr>
            <a:r>
              <a:rPr lang="en-US" sz="1500">
                <a:solidFill>
                  <a:srgbClr val="242254"/>
                </a:solidFill>
                <a:latin typeface="Poppins Medium Italics"/>
              </a:rPr>
              <a:t>Form login berfungsi sebagai autentikasi user untuk keamanan aplikasi.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7A3D7"/>
        </a:solidFill>
      </p:bgPr>
    </p:bg>
    <p:spTree>
      <p:nvGrpSpPr>
        <p:cNvPr id="1" name=""/>
        <p:cNvGrpSpPr/>
        <p:nvPr/>
      </p:nvGrpSpPr>
      <p:grpSpPr>
        <a:xfrm>
          <a:off x="0" y="0"/>
          <a:ext cx="0" cy="0"/>
          <a:chOff x="0" y="0"/>
          <a:chExt cx="0" cy="0"/>
        </a:xfrm>
      </p:grpSpPr>
      <p:sp>
        <p:nvSpPr>
          <p:cNvPr name="TextBox 2" id="2"/>
          <p:cNvSpPr txBox="true"/>
          <p:nvPr/>
        </p:nvSpPr>
        <p:spPr>
          <a:xfrm rot="0">
            <a:off x="2776470" y="624102"/>
            <a:ext cx="4200659" cy="676275"/>
          </a:xfrm>
          <a:prstGeom prst="rect">
            <a:avLst/>
          </a:prstGeom>
        </p:spPr>
        <p:txBody>
          <a:bodyPr anchor="t" rtlCol="false" tIns="0" lIns="0" bIns="0" rIns="0">
            <a:spAutoFit/>
          </a:bodyPr>
          <a:lstStyle/>
          <a:p>
            <a:pPr algn="l">
              <a:lnSpc>
                <a:spcPts val="5399"/>
              </a:lnSpc>
            </a:pPr>
            <a:r>
              <a:rPr lang="en-US" sz="4499">
                <a:solidFill>
                  <a:srgbClr val="242254"/>
                </a:solidFill>
                <a:latin typeface="Poppins Bold Bold Italics"/>
              </a:rPr>
              <a:t>Alur Program</a:t>
            </a:r>
          </a:p>
        </p:txBody>
      </p:sp>
      <p:grpSp>
        <p:nvGrpSpPr>
          <p:cNvPr name="Group 3" id="3"/>
          <p:cNvGrpSpPr/>
          <p:nvPr/>
        </p:nvGrpSpPr>
        <p:grpSpPr>
          <a:xfrm rot="0">
            <a:off x="843229" y="1443252"/>
            <a:ext cx="8178851" cy="4347478"/>
            <a:chOff x="0" y="0"/>
            <a:chExt cx="10905135" cy="5796637"/>
          </a:xfrm>
        </p:grpSpPr>
        <p:sp>
          <p:nvSpPr>
            <p:cNvPr name="Freeform 4" id="4"/>
            <p:cNvSpPr/>
            <p:nvPr/>
          </p:nvSpPr>
          <p:spPr>
            <a:xfrm flipH="false" flipV="false" rot="0">
              <a:off x="362807" y="443939"/>
              <a:ext cx="6671725" cy="5352698"/>
            </a:xfrm>
            <a:custGeom>
              <a:avLst/>
              <a:gdLst/>
              <a:ahLst/>
              <a:cxnLst/>
              <a:rect r="r" b="b" t="t" l="l"/>
              <a:pathLst>
                <a:path h="5352698" w="6671725">
                  <a:moveTo>
                    <a:pt x="0" y="0"/>
                  </a:moveTo>
                  <a:lnTo>
                    <a:pt x="6671725" y="0"/>
                  </a:lnTo>
                  <a:lnTo>
                    <a:pt x="6671725" y="5352698"/>
                  </a:lnTo>
                  <a:lnTo>
                    <a:pt x="0" y="5352698"/>
                  </a:lnTo>
                  <a:lnTo>
                    <a:pt x="0" y="0"/>
                  </a:lnTo>
                  <a:close/>
                </a:path>
              </a:pathLst>
            </a:custGeom>
            <a:blipFill>
              <a:blip r:embed="rId2"/>
              <a:stretch>
                <a:fillRect l="0" t="0" r="0" b="0"/>
              </a:stretch>
            </a:blipFill>
          </p:spPr>
        </p:sp>
        <p:sp>
          <p:nvSpPr>
            <p:cNvPr name="TextBox 5" id="5"/>
            <p:cNvSpPr txBox="true"/>
            <p:nvPr/>
          </p:nvSpPr>
          <p:spPr>
            <a:xfrm rot="0">
              <a:off x="0" y="-19050"/>
              <a:ext cx="4582834" cy="334857"/>
            </a:xfrm>
            <a:prstGeom prst="rect">
              <a:avLst/>
            </a:prstGeom>
          </p:spPr>
          <p:txBody>
            <a:bodyPr anchor="t" rtlCol="false" tIns="0" lIns="0" bIns="0" rIns="0">
              <a:spAutoFit/>
            </a:bodyPr>
            <a:lstStyle/>
            <a:p>
              <a:pPr algn="l">
                <a:lnSpc>
                  <a:spcPts val="2079"/>
                </a:lnSpc>
              </a:pPr>
              <a:r>
                <a:rPr lang="en-US" sz="1599">
                  <a:solidFill>
                    <a:srgbClr val="242254"/>
                  </a:solidFill>
                  <a:latin typeface="Poppins Bold"/>
                </a:rPr>
                <a:t>2) Halaman Utama</a:t>
              </a:r>
            </a:p>
          </p:txBody>
        </p:sp>
        <p:sp>
          <p:nvSpPr>
            <p:cNvPr name="TextBox 6" id="6"/>
            <p:cNvSpPr txBox="true"/>
            <p:nvPr/>
          </p:nvSpPr>
          <p:spPr>
            <a:xfrm rot="0">
              <a:off x="7238763" y="424889"/>
              <a:ext cx="3666371" cy="3956050"/>
            </a:xfrm>
            <a:prstGeom prst="rect">
              <a:avLst/>
            </a:prstGeom>
          </p:spPr>
          <p:txBody>
            <a:bodyPr anchor="t" rtlCol="false" tIns="0" lIns="0" bIns="0" rIns="0">
              <a:spAutoFit/>
            </a:bodyPr>
            <a:lstStyle/>
            <a:p>
              <a:pPr algn="ctr">
                <a:lnSpc>
                  <a:spcPts val="1950"/>
                </a:lnSpc>
              </a:pPr>
              <a:r>
                <a:rPr lang="en-US" sz="1500">
                  <a:solidFill>
                    <a:srgbClr val="242254"/>
                  </a:solidFill>
                  <a:latin typeface="Poppins Medium Italics"/>
                </a:rPr>
                <a:t>Jika user berhasil login, user akan diarahkan ke halaman utama dari aplikasi.</a:t>
              </a:r>
            </a:p>
            <a:p>
              <a:pPr algn="ctr">
                <a:lnSpc>
                  <a:spcPts val="1950"/>
                </a:lnSpc>
              </a:pPr>
            </a:p>
            <a:p>
              <a:pPr algn="ctr">
                <a:lnSpc>
                  <a:spcPts val="1950"/>
                </a:lnSpc>
              </a:pPr>
              <a:r>
                <a:rPr lang="en-US" sz="1500">
                  <a:solidFill>
                    <a:srgbClr val="242254"/>
                  </a:solidFill>
                  <a:latin typeface="Poppins Medium Italics"/>
                </a:rPr>
                <a:t>Halaman utama berfungsi sebagai tempat aplikasi managemen ditampilkan.</a:t>
              </a:r>
            </a:p>
            <a:p>
              <a:pPr algn="ctr">
                <a:lnSpc>
                  <a:spcPts val="1950"/>
                </a:lnSpc>
              </a:pPr>
            </a:p>
            <a:p>
              <a:pPr algn="ctr">
                <a:lnSpc>
                  <a:spcPts val="1950"/>
                </a:lnSpc>
              </a:pPr>
              <a:r>
                <a:rPr lang="en-US" sz="1500">
                  <a:solidFill>
                    <a:srgbClr val="242254"/>
                  </a:solidFill>
                  <a:latin typeface="Poppins Medium Italics"/>
                </a:rPr>
                <a:t>User dapat memilih aplikasi yang ingin digunakan dari menu item yang tersedia.</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BDD7"/>
        </a:solidFill>
      </p:bgPr>
    </p:bg>
    <p:spTree>
      <p:nvGrpSpPr>
        <p:cNvPr id="1" name=""/>
        <p:cNvGrpSpPr/>
        <p:nvPr/>
      </p:nvGrpSpPr>
      <p:grpSpPr>
        <a:xfrm>
          <a:off x="0" y="0"/>
          <a:ext cx="0" cy="0"/>
          <a:chOff x="0" y="0"/>
          <a:chExt cx="0" cy="0"/>
        </a:xfrm>
      </p:grpSpPr>
      <p:sp>
        <p:nvSpPr>
          <p:cNvPr name="Freeform 2" id="2"/>
          <p:cNvSpPr/>
          <p:nvPr/>
        </p:nvSpPr>
        <p:spPr>
          <a:xfrm flipH="false" flipV="false" rot="0">
            <a:off x="1236005" y="1776207"/>
            <a:ext cx="3837407" cy="3156386"/>
          </a:xfrm>
          <a:custGeom>
            <a:avLst/>
            <a:gdLst/>
            <a:ahLst/>
            <a:cxnLst/>
            <a:rect r="r" b="b" t="t" l="l"/>
            <a:pathLst>
              <a:path h="3156386" w="3837407">
                <a:moveTo>
                  <a:pt x="0" y="0"/>
                </a:moveTo>
                <a:lnTo>
                  <a:pt x="3837408" y="0"/>
                </a:lnTo>
                <a:lnTo>
                  <a:pt x="3837408" y="3156386"/>
                </a:lnTo>
                <a:lnTo>
                  <a:pt x="0" y="3156386"/>
                </a:lnTo>
                <a:lnTo>
                  <a:pt x="0" y="0"/>
                </a:lnTo>
                <a:close/>
              </a:path>
            </a:pathLst>
          </a:custGeom>
          <a:blipFill>
            <a:blip r:embed="rId2"/>
            <a:stretch>
              <a:fillRect l="0" t="0" r="0" b="0"/>
            </a:stretch>
          </a:blipFill>
        </p:spPr>
      </p:sp>
      <p:sp>
        <p:nvSpPr>
          <p:cNvPr name="Freeform 3" id="3"/>
          <p:cNvSpPr/>
          <p:nvPr/>
        </p:nvSpPr>
        <p:spPr>
          <a:xfrm flipH="false" flipV="false" rot="0">
            <a:off x="5175419" y="1776207"/>
            <a:ext cx="3846661" cy="3156386"/>
          </a:xfrm>
          <a:custGeom>
            <a:avLst/>
            <a:gdLst/>
            <a:ahLst/>
            <a:cxnLst/>
            <a:rect r="r" b="b" t="t" l="l"/>
            <a:pathLst>
              <a:path h="3156386" w="3846661">
                <a:moveTo>
                  <a:pt x="0" y="0"/>
                </a:moveTo>
                <a:lnTo>
                  <a:pt x="3846661" y="0"/>
                </a:lnTo>
                <a:lnTo>
                  <a:pt x="3846661" y="3156386"/>
                </a:lnTo>
                <a:lnTo>
                  <a:pt x="0" y="3156386"/>
                </a:lnTo>
                <a:lnTo>
                  <a:pt x="0" y="0"/>
                </a:lnTo>
                <a:close/>
              </a:path>
            </a:pathLst>
          </a:custGeom>
          <a:blipFill>
            <a:blip r:embed="rId3"/>
            <a:stretch>
              <a:fillRect l="0" t="0" r="0" b="0"/>
            </a:stretch>
          </a:blipFill>
        </p:spPr>
      </p:sp>
      <p:sp>
        <p:nvSpPr>
          <p:cNvPr name="TextBox 4" id="4"/>
          <p:cNvSpPr txBox="true"/>
          <p:nvPr/>
        </p:nvSpPr>
        <p:spPr>
          <a:xfrm rot="0">
            <a:off x="2776470" y="624102"/>
            <a:ext cx="4200659" cy="676275"/>
          </a:xfrm>
          <a:prstGeom prst="rect">
            <a:avLst/>
          </a:prstGeom>
        </p:spPr>
        <p:txBody>
          <a:bodyPr anchor="t" rtlCol="false" tIns="0" lIns="0" bIns="0" rIns="0">
            <a:spAutoFit/>
          </a:bodyPr>
          <a:lstStyle/>
          <a:p>
            <a:pPr algn="l">
              <a:lnSpc>
                <a:spcPts val="5399"/>
              </a:lnSpc>
            </a:pPr>
            <a:r>
              <a:rPr lang="en-US" sz="4499">
                <a:solidFill>
                  <a:srgbClr val="242254"/>
                </a:solidFill>
                <a:latin typeface="Poppins Bold Bold Italics"/>
              </a:rPr>
              <a:t>Alur Program</a:t>
            </a:r>
          </a:p>
        </p:txBody>
      </p:sp>
      <p:sp>
        <p:nvSpPr>
          <p:cNvPr name="TextBox 5" id="5"/>
          <p:cNvSpPr txBox="true"/>
          <p:nvPr/>
        </p:nvSpPr>
        <p:spPr>
          <a:xfrm rot="0">
            <a:off x="786079" y="1400814"/>
            <a:ext cx="3437126" cy="255905"/>
          </a:xfrm>
          <a:prstGeom prst="rect">
            <a:avLst/>
          </a:prstGeom>
        </p:spPr>
        <p:txBody>
          <a:bodyPr anchor="t" rtlCol="false" tIns="0" lIns="0" bIns="0" rIns="0">
            <a:spAutoFit/>
          </a:bodyPr>
          <a:lstStyle/>
          <a:p>
            <a:pPr algn="l">
              <a:lnSpc>
                <a:spcPts val="2079"/>
              </a:lnSpc>
            </a:pPr>
            <a:r>
              <a:rPr lang="en-US" sz="1599">
                <a:solidFill>
                  <a:srgbClr val="242254"/>
                </a:solidFill>
                <a:latin typeface="Poppins Bold"/>
              </a:rPr>
              <a:t>3A) Managemen Karyawan</a:t>
            </a:r>
          </a:p>
        </p:txBody>
      </p:sp>
      <p:sp>
        <p:nvSpPr>
          <p:cNvPr name="TextBox 6" id="6"/>
          <p:cNvSpPr txBox="true"/>
          <p:nvPr/>
        </p:nvSpPr>
        <p:spPr>
          <a:xfrm rot="0">
            <a:off x="1236005" y="5097780"/>
            <a:ext cx="7786075" cy="1485900"/>
          </a:xfrm>
          <a:prstGeom prst="rect">
            <a:avLst/>
          </a:prstGeom>
        </p:spPr>
        <p:txBody>
          <a:bodyPr anchor="t" rtlCol="false" tIns="0" lIns="0" bIns="0" rIns="0">
            <a:spAutoFit/>
          </a:bodyPr>
          <a:lstStyle/>
          <a:p>
            <a:pPr algn="ctr">
              <a:lnSpc>
                <a:spcPts val="1950"/>
              </a:lnSpc>
            </a:pPr>
            <a:r>
              <a:rPr lang="en-US" sz="1500">
                <a:solidFill>
                  <a:srgbClr val="242254"/>
                </a:solidFill>
                <a:latin typeface="Poppins Medium Italics"/>
              </a:rPr>
              <a:t>Tampilan tersebut merupakan salah satu aplikasi manajemen yang tersedia di halaman utama. Aplikasi sistem manajemen karyawan memperbolehkan user untuk memanipulasi data terkait karyawan yang bekerja di Tour &amp; Travel. </a:t>
            </a:r>
          </a:p>
          <a:p>
            <a:pPr algn="ctr">
              <a:lnSpc>
                <a:spcPts val="1950"/>
              </a:lnSpc>
            </a:pPr>
          </a:p>
          <a:p>
            <a:pPr algn="ctr">
              <a:lnSpc>
                <a:spcPts val="1950"/>
              </a:lnSpc>
            </a:pPr>
            <a:r>
              <a:rPr lang="en-US" sz="1500">
                <a:solidFill>
                  <a:srgbClr val="242254"/>
                </a:solidFill>
                <a:latin typeface="Poppins Medium Italics"/>
              </a:rPr>
              <a:t>Aplikasi ini memiliki fungsi menambah, menghapus, menyimpan, dan mengambil data karyawan baik dengan file maupun dengan database.</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9DE"/>
        </a:solidFill>
      </p:bgPr>
    </p:bg>
    <p:spTree>
      <p:nvGrpSpPr>
        <p:cNvPr id="1" name=""/>
        <p:cNvGrpSpPr/>
        <p:nvPr/>
      </p:nvGrpSpPr>
      <p:grpSpPr>
        <a:xfrm>
          <a:off x="0" y="0"/>
          <a:ext cx="0" cy="0"/>
          <a:chOff x="0" y="0"/>
          <a:chExt cx="0" cy="0"/>
        </a:xfrm>
      </p:grpSpPr>
      <p:sp>
        <p:nvSpPr>
          <p:cNvPr name="Freeform 2" id="2"/>
          <p:cNvSpPr/>
          <p:nvPr/>
        </p:nvSpPr>
        <p:spPr>
          <a:xfrm flipH="false" flipV="false" rot="0">
            <a:off x="1236005" y="1705761"/>
            <a:ext cx="4676534" cy="4011381"/>
          </a:xfrm>
          <a:custGeom>
            <a:avLst/>
            <a:gdLst/>
            <a:ahLst/>
            <a:cxnLst/>
            <a:rect r="r" b="b" t="t" l="l"/>
            <a:pathLst>
              <a:path h="4011381" w="4676534">
                <a:moveTo>
                  <a:pt x="0" y="0"/>
                </a:moveTo>
                <a:lnTo>
                  <a:pt x="4676534" y="0"/>
                </a:lnTo>
                <a:lnTo>
                  <a:pt x="4676534" y="4011381"/>
                </a:lnTo>
                <a:lnTo>
                  <a:pt x="0" y="4011381"/>
                </a:lnTo>
                <a:lnTo>
                  <a:pt x="0" y="0"/>
                </a:lnTo>
                <a:close/>
              </a:path>
            </a:pathLst>
          </a:custGeom>
          <a:blipFill>
            <a:blip r:embed="rId2"/>
            <a:stretch>
              <a:fillRect l="0" t="0" r="0" b="0"/>
            </a:stretch>
          </a:blipFill>
        </p:spPr>
      </p:sp>
      <p:sp>
        <p:nvSpPr>
          <p:cNvPr name="TextBox 3" id="3"/>
          <p:cNvSpPr txBox="true"/>
          <p:nvPr/>
        </p:nvSpPr>
        <p:spPr>
          <a:xfrm rot="0">
            <a:off x="2776470" y="624102"/>
            <a:ext cx="4200659" cy="676275"/>
          </a:xfrm>
          <a:prstGeom prst="rect">
            <a:avLst/>
          </a:prstGeom>
        </p:spPr>
        <p:txBody>
          <a:bodyPr anchor="t" rtlCol="false" tIns="0" lIns="0" bIns="0" rIns="0">
            <a:spAutoFit/>
          </a:bodyPr>
          <a:lstStyle/>
          <a:p>
            <a:pPr algn="l">
              <a:lnSpc>
                <a:spcPts val="5399"/>
              </a:lnSpc>
            </a:pPr>
            <a:r>
              <a:rPr lang="en-US" sz="4499">
                <a:solidFill>
                  <a:srgbClr val="242254"/>
                </a:solidFill>
                <a:latin typeface="Poppins Bold Bold Italics"/>
              </a:rPr>
              <a:t>Alur Program</a:t>
            </a:r>
          </a:p>
        </p:txBody>
      </p:sp>
      <p:sp>
        <p:nvSpPr>
          <p:cNvPr name="TextBox 4" id="4"/>
          <p:cNvSpPr txBox="true"/>
          <p:nvPr/>
        </p:nvSpPr>
        <p:spPr>
          <a:xfrm rot="0">
            <a:off x="788670" y="1392706"/>
            <a:ext cx="3437126" cy="255905"/>
          </a:xfrm>
          <a:prstGeom prst="rect">
            <a:avLst/>
          </a:prstGeom>
        </p:spPr>
        <p:txBody>
          <a:bodyPr anchor="t" rtlCol="false" tIns="0" lIns="0" bIns="0" rIns="0">
            <a:spAutoFit/>
          </a:bodyPr>
          <a:lstStyle/>
          <a:p>
            <a:pPr algn="l">
              <a:lnSpc>
                <a:spcPts val="2079"/>
              </a:lnSpc>
            </a:pPr>
            <a:r>
              <a:rPr lang="en-US" sz="1599">
                <a:solidFill>
                  <a:srgbClr val="242254"/>
                </a:solidFill>
                <a:latin typeface="Poppins Bold"/>
              </a:rPr>
              <a:t>3B) Managemen Jadwal</a:t>
            </a:r>
          </a:p>
        </p:txBody>
      </p:sp>
      <p:sp>
        <p:nvSpPr>
          <p:cNvPr name="TextBox 5" id="5"/>
          <p:cNvSpPr txBox="true"/>
          <p:nvPr/>
        </p:nvSpPr>
        <p:spPr>
          <a:xfrm rot="0">
            <a:off x="1236005" y="5812392"/>
            <a:ext cx="7786075" cy="990600"/>
          </a:xfrm>
          <a:prstGeom prst="rect">
            <a:avLst/>
          </a:prstGeom>
        </p:spPr>
        <p:txBody>
          <a:bodyPr anchor="t" rtlCol="false" tIns="0" lIns="0" bIns="0" rIns="0">
            <a:spAutoFit/>
          </a:bodyPr>
          <a:lstStyle/>
          <a:p>
            <a:pPr algn="ctr">
              <a:lnSpc>
                <a:spcPts val="1950"/>
              </a:lnSpc>
            </a:pPr>
            <a:r>
              <a:rPr lang="en-US" sz="1500">
                <a:solidFill>
                  <a:srgbClr val="242254"/>
                </a:solidFill>
                <a:latin typeface="Poppins Medium Italics"/>
              </a:rPr>
              <a:t>Aplikasi lain yang tersedia di halaman utama adalah Schedule Manager. Aplikasi tersebut memperbolehkan user untuk merencanakan jadwal tour &amp; travel. Jadwal dibuat dan diselesaikan secara berurutan mengikuti metode FIFO atau </a:t>
            </a:r>
            <a:r>
              <a:rPr lang="en-US" sz="1500">
                <a:solidFill>
                  <a:srgbClr val="242254"/>
                </a:solidFill>
                <a:latin typeface="Poppins Medium"/>
              </a:rPr>
              <a:t>First-In First-Out.</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7A3D7"/>
        </a:solidFill>
      </p:bgPr>
    </p:bg>
    <p:spTree>
      <p:nvGrpSpPr>
        <p:cNvPr id="1" name=""/>
        <p:cNvGrpSpPr/>
        <p:nvPr/>
      </p:nvGrpSpPr>
      <p:grpSpPr>
        <a:xfrm>
          <a:off x="0" y="0"/>
          <a:ext cx="0" cy="0"/>
          <a:chOff x="0" y="0"/>
          <a:chExt cx="0" cy="0"/>
        </a:xfrm>
      </p:grpSpPr>
      <p:sp>
        <p:nvSpPr>
          <p:cNvPr name="Freeform 2" id="2"/>
          <p:cNvSpPr/>
          <p:nvPr/>
        </p:nvSpPr>
        <p:spPr>
          <a:xfrm flipH="false" flipV="false" rot="0">
            <a:off x="1236005" y="1762911"/>
            <a:ext cx="4278583" cy="3946542"/>
          </a:xfrm>
          <a:custGeom>
            <a:avLst/>
            <a:gdLst/>
            <a:ahLst/>
            <a:cxnLst/>
            <a:rect r="r" b="b" t="t" l="l"/>
            <a:pathLst>
              <a:path h="3946542" w="4278583">
                <a:moveTo>
                  <a:pt x="0" y="0"/>
                </a:moveTo>
                <a:lnTo>
                  <a:pt x="4278583" y="0"/>
                </a:lnTo>
                <a:lnTo>
                  <a:pt x="4278583" y="3946541"/>
                </a:lnTo>
                <a:lnTo>
                  <a:pt x="0" y="3946541"/>
                </a:lnTo>
                <a:lnTo>
                  <a:pt x="0" y="0"/>
                </a:lnTo>
                <a:close/>
              </a:path>
            </a:pathLst>
          </a:custGeom>
          <a:blipFill>
            <a:blip r:embed="rId2"/>
            <a:stretch>
              <a:fillRect l="0" t="0" r="0" b="0"/>
            </a:stretch>
          </a:blipFill>
        </p:spPr>
      </p:sp>
      <p:sp>
        <p:nvSpPr>
          <p:cNvPr name="TextBox 3" id="3"/>
          <p:cNvSpPr txBox="true"/>
          <p:nvPr/>
        </p:nvSpPr>
        <p:spPr>
          <a:xfrm rot="0">
            <a:off x="2776470" y="624102"/>
            <a:ext cx="4200659" cy="676275"/>
          </a:xfrm>
          <a:prstGeom prst="rect">
            <a:avLst/>
          </a:prstGeom>
        </p:spPr>
        <p:txBody>
          <a:bodyPr anchor="t" rtlCol="false" tIns="0" lIns="0" bIns="0" rIns="0">
            <a:spAutoFit/>
          </a:bodyPr>
          <a:lstStyle/>
          <a:p>
            <a:pPr algn="l">
              <a:lnSpc>
                <a:spcPts val="5399"/>
              </a:lnSpc>
            </a:pPr>
            <a:r>
              <a:rPr lang="en-US" sz="4499">
                <a:solidFill>
                  <a:srgbClr val="242254"/>
                </a:solidFill>
                <a:latin typeface="Poppins Bold Bold Italics"/>
              </a:rPr>
              <a:t>Alur Program</a:t>
            </a:r>
          </a:p>
        </p:txBody>
      </p:sp>
      <p:sp>
        <p:nvSpPr>
          <p:cNvPr name="TextBox 4" id="4"/>
          <p:cNvSpPr txBox="true"/>
          <p:nvPr/>
        </p:nvSpPr>
        <p:spPr>
          <a:xfrm rot="0">
            <a:off x="788670" y="1392706"/>
            <a:ext cx="3437126" cy="255905"/>
          </a:xfrm>
          <a:prstGeom prst="rect">
            <a:avLst/>
          </a:prstGeom>
        </p:spPr>
        <p:txBody>
          <a:bodyPr anchor="t" rtlCol="false" tIns="0" lIns="0" bIns="0" rIns="0">
            <a:spAutoFit/>
          </a:bodyPr>
          <a:lstStyle/>
          <a:p>
            <a:pPr algn="l">
              <a:lnSpc>
                <a:spcPts val="2079"/>
              </a:lnSpc>
            </a:pPr>
            <a:r>
              <a:rPr lang="en-US" sz="1599">
                <a:solidFill>
                  <a:srgbClr val="242254"/>
                </a:solidFill>
                <a:latin typeface="Poppins Bold"/>
              </a:rPr>
              <a:t>3C) Database Configuration</a:t>
            </a:r>
          </a:p>
        </p:txBody>
      </p:sp>
      <p:sp>
        <p:nvSpPr>
          <p:cNvPr name="TextBox 5" id="5"/>
          <p:cNvSpPr txBox="true"/>
          <p:nvPr/>
        </p:nvSpPr>
        <p:spPr>
          <a:xfrm rot="0">
            <a:off x="1236005" y="5812392"/>
            <a:ext cx="7786075" cy="990600"/>
          </a:xfrm>
          <a:prstGeom prst="rect">
            <a:avLst/>
          </a:prstGeom>
        </p:spPr>
        <p:txBody>
          <a:bodyPr anchor="t" rtlCol="false" tIns="0" lIns="0" bIns="0" rIns="0">
            <a:spAutoFit/>
          </a:bodyPr>
          <a:lstStyle/>
          <a:p>
            <a:pPr algn="ctr">
              <a:lnSpc>
                <a:spcPts val="1950"/>
              </a:lnSpc>
            </a:pPr>
            <a:r>
              <a:rPr lang="en-US" sz="1500">
                <a:solidFill>
                  <a:srgbClr val="242254"/>
                </a:solidFill>
                <a:latin typeface="Poppins Medium Italics"/>
              </a:rPr>
              <a:t>Aplikasi terakhir adalah aplikasi untuk mengatur koneksi database. User dapat menggunakan url, username, dan password yang diinginkan untuk melakukan koneksi ke database MySQL yang akan digunakan di aplikasi-aplikasi yang ada di Halaman Utama.</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DAGGa0CbMW0</dc:identifier>
  <dcterms:modified xsi:type="dcterms:W3CDTF">2011-08-01T06:04:30Z</dcterms:modified>
  <cp:revision>1</cp:revision>
  <dc:title>Pemrograman Lanjut - Presentasi Final Proyek</dc:title>
</cp:coreProperties>
</file>